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</p:sldMasterIdLst>
  <p:notesMasterIdLst>
    <p:notesMasterId r:id="rId16"/>
  </p:notesMasterIdLst>
  <p:handoutMasterIdLst>
    <p:handoutMasterId r:id="rId17"/>
  </p:handoutMasterIdLst>
  <p:sldIdLst>
    <p:sldId id="266" r:id="rId5"/>
    <p:sldId id="321" r:id="rId6"/>
    <p:sldId id="343" r:id="rId7"/>
    <p:sldId id="418" r:id="rId8"/>
    <p:sldId id="419" r:id="rId9"/>
    <p:sldId id="421" r:id="rId10"/>
    <p:sldId id="420" r:id="rId11"/>
    <p:sldId id="367" r:id="rId12"/>
    <p:sldId id="341" r:id="rId13"/>
    <p:sldId id="422" r:id="rId14"/>
    <p:sldId id="32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F5805D-89AC-434A-86AB-661514567622}">
          <p14:sldIdLst>
            <p14:sldId id="266"/>
            <p14:sldId id="321"/>
            <p14:sldId id="343"/>
            <p14:sldId id="418"/>
            <p14:sldId id="419"/>
            <p14:sldId id="421"/>
            <p14:sldId id="420"/>
            <p14:sldId id="367"/>
            <p14:sldId id="341"/>
            <p14:sldId id="422"/>
            <p14:sldId id="322"/>
          </p14:sldIdLst>
        </p14:section>
        <p14:section name="Cover Slides" id="{E95C441D-7B4D-4FC8-AA11-F221CEB180B3}">
          <p14:sldIdLst/>
        </p14:section>
        <p14:section name="Section Slides" id="{76F85294-3A58-4D51-9121-1AC36DA3AB30}">
          <p14:sldIdLst/>
        </p14:section>
        <p14:section name="Tables" id="{4BA10BF9-9F6B-446A-AC11-838072BCA883}">
          <p14:sldIdLst/>
        </p14:section>
        <p14:section name="General Content Slides" id="{9ECA9B6F-B553-4B49-9521-578941F06850}">
          <p14:sldIdLst/>
        </p14:section>
        <p14:section name="Calls to Action" id="{676A3169-E0EE-485E-9BF8-CCEF51F2768E}">
          <p14:sldIdLst/>
        </p14:section>
        <p14:section name="Thank You / End" id="{A83DA3A7-33C1-4135-9812-14C7E286D3A3}">
          <p14:sldIdLst/>
        </p14:section>
        <p14:section name="Design Guidelines" id="{536F3EEB-A8B6-B64A-8B78-0A14CAF0D16B}">
          <p14:sldIdLst/>
        </p14:section>
        <p14:section name="Use Case Examples" id="{ADFC6C21-AFE9-CD4D-A27B-8F594998367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pos="3940" userDrawn="1">
          <p15:clr>
            <a:srgbClr val="A4A3A4"/>
          </p15:clr>
        </p15:guide>
        <p15:guide id="4" pos="7392" userDrawn="1">
          <p15:clr>
            <a:srgbClr val="A4A3A4"/>
          </p15:clr>
        </p15:guide>
        <p15:guide id="5" orient="horz" pos="528" userDrawn="1">
          <p15:clr>
            <a:srgbClr val="A4A3A4"/>
          </p15:clr>
        </p15:guide>
        <p15:guide id="6" orient="horz" pos="168" userDrawn="1">
          <p15:clr>
            <a:srgbClr val="A4A3A4"/>
          </p15:clr>
        </p15:guide>
        <p15:guide id="7" orient="horz" pos="792" userDrawn="1">
          <p15:clr>
            <a:srgbClr val="A4A3A4"/>
          </p15:clr>
        </p15:guide>
        <p15:guide id="8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B00"/>
    <a:srgbClr val="195384"/>
    <a:srgbClr val="223758"/>
    <a:srgbClr val="1F3250"/>
    <a:srgbClr val="23385B"/>
    <a:srgbClr val="262626"/>
    <a:srgbClr val="1E1E1E"/>
    <a:srgbClr val="2C2C2C"/>
    <a:srgbClr val="F4F4F4"/>
    <a:srgbClr val="69D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3"/>
    <p:restoredTop sz="74354"/>
  </p:normalViewPr>
  <p:slideViewPr>
    <p:cSldViewPr snapToGrid="0">
      <p:cViewPr varScale="1">
        <p:scale>
          <a:sx n="93" d="100"/>
          <a:sy n="93" d="100"/>
        </p:scale>
        <p:origin x="1904" y="208"/>
      </p:cViewPr>
      <p:guideLst>
        <p:guide orient="horz" pos="2160"/>
        <p:guide pos="288"/>
        <p:guide pos="3940"/>
        <p:guide pos="7392"/>
        <p:guide orient="horz" pos="528"/>
        <p:guide orient="horz" pos="168"/>
        <p:guide orient="horz" pos="792"/>
        <p:guide orient="horz" pos="41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3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EE958-6CB4-D349-88BC-FA637E491337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65FF2-62B0-DF48-A62A-AD4A68479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94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27720-1B5C-4ED5-AE7B-E3BC19B0DA9A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27AB0-554D-4931-B743-B04039D1D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70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Hierarchical, 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b="1" dirty="0">
                <a:solidFill>
                  <a:srgbClr val="FFFFFF"/>
                </a:solidFill>
              </a:rPr>
              <a:t>OLD NOTES</a:t>
            </a:r>
          </a:p>
          <a:p>
            <a:r>
              <a:rPr lang="en-US" sz="3200" dirty="0">
                <a:solidFill>
                  <a:schemeClr val="bg1"/>
                </a:solidFill>
              </a:rPr>
              <a:t>Goal: Learn normal behavior. respond to deviations from normal.</a:t>
            </a:r>
          </a:p>
          <a:p>
            <a:pPr marL="228600" lvl="1"/>
            <a:r>
              <a:rPr lang="en-US" sz="3200" dirty="0">
                <a:solidFill>
                  <a:schemeClr val="bg1"/>
                </a:solidFill>
              </a:rPr>
              <a:t>Normal behavior varies by user</a:t>
            </a:r>
            <a:endParaRPr lang="en-US" sz="3200" dirty="0"/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tailor model per user</a:t>
            </a:r>
            <a:endParaRPr lang="en-US" sz="3200" dirty="0"/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need each user’s behavioral data</a:t>
            </a:r>
            <a:endParaRPr lang="en-US" sz="3200" dirty="0"/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behavioral data are private and large</a:t>
            </a:r>
            <a:endParaRPr lang="en-US" sz="3200" dirty="0"/>
          </a:p>
          <a:p>
            <a:pPr marL="228600" lvl="1"/>
            <a:r>
              <a:rPr lang="en-US" sz="3200" dirty="0">
                <a:solidFill>
                  <a:schemeClr val="bg1"/>
                </a:solidFill>
              </a:rPr>
              <a:t>Solution:</a:t>
            </a:r>
            <a:endParaRPr lang="en-US" sz="3200" dirty="0"/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(current) Behavior for each user is learned locally by unsupervised math models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(downstream) Hierarchical modeling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7AB0-554D-4931-B743-B04039D1D6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6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Mahalanobis</a:t>
            </a:r>
            <a:r>
              <a:rPr lang="en-US" dirty="0">
                <a:solidFill>
                  <a:srgbClr val="FFFFFF"/>
                </a:solidFill>
              </a:rPr>
              <a:t> Distance:</a:t>
            </a:r>
            <a:endParaRPr lang="en-US" b="1" dirty="0">
              <a:solidFill>
                <a:srgbClr val="FFFFFF"/>
              </a:solidFill>
            </a:endParaRPr>
          </a:p>
          <a:p>
            <a:pPr lvl="1"/>
            <a:r>
              <a:rPr lang="en-US" dirty="0">
                <a:solidFill>
                  <a:srgbClr val="FFFFFF"/>
                </a:solidFill>
              </a:rPr>
              <a:t>Closely related to PCA.   Penalize more for movement along non-dominant principal directions ("correlation breaking")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Take home: 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Scores are probabilities, and so live in [0,1].</a:t>
            </a:r>
            <a:endParaRPr lang="en-US" b="1" dirty="0">
              <a:solidFill>
                <a:srgbClr val="FFFFFF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All information of user profile (previous slide) can be collapsed into a single score.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Scoring</a:t>
            </a:r>
          </a:p>
          <a:p>
            <a:r>
              <a:rPr lang="en-US" dirty="0">
                <a:cs typeface="Calibri"/>
              </a:rPr>
              <a:t>-- All this info is collapsed into a single score.</a:t>
            </a:r>
          </a:p>
          <a:p>
            <a:pPr marL="285750" lvl="1" indent="-285750">
              <a:buChar char="○"/>
            </a:pPr>
            <a:r>
              <a:rPr lang="en-US" dirty="0"/>
              <a:t>Now in multidimensional space, not clear what the “tail” is.   Draw a circle? Rectangle? Square? Ellipse?</a:t>
            </a:r>
          </a:p>
          <a:p>
            <a:pPr marL="285750" lvl="1" indent="-285750">
              <a:buChar char="○"/>
            </a:pPr>
            <a:r>
              <a:rPr lang="en-US" dirty="0"/>
              <a:t>As it turns out, we can form generalized </a:t>
            </a:r>
            <a:r>
              <a:rPr lang="en-US" dirty="0" err="1"/>
              <a:t>mahalanobis</a:t>
            </a:r>
            <a:r>
              <a:rPr lang="en-US" dirty="0"/>
              <a:t> distances even in this context (noncentral t, not normal).</a:t>
            </a:r>
          </a:p>
          <a:p>
            <a:pPr marL="285750" lvl="1" indent="-285750">
              <a:buChar char="○"/>
            </a:pPr>
            <a:r>
              <a:rPr lang="en-US" dirty="0"/>
              <a:t>M.D. is closely related to PCA…. Penalize more for variation along non-dominant principal directions ("correlation breaking")</a:t>
            </a:r>
          </a:p>
          <a:p>
            <a:r>
              <a:rPr lang="en-US" dirty="0">
                <a:cs typeface="Calibri"/>
              </a:rPr>
              <a:t>-- Distribution of MD's is known; thus can report scores in [0,1].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7AB0-554D-4931-B743-B04039D1D6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0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7AB0-554D-4931-B743-B04039D1D6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43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cs typeface="Calibri"/>
              </a:rPr>
              <a:t>RK: So you’re in this multivariate space, and observations becomes less likely as you move out from the mean in </a:t>
            </a:r>
            <a:r>
              <a:rPr lang="en-US" dirty="0" err="1">
                <a:cs typeface="Calibri"/>
              </a:rPr>
              <a:t>hyperellipses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isocontours</a:t>
            </a:r>
            <a:r>
              <a:rPr lang="en-US" dirty="0">
                <a:cs typeface="Calibri"/>
              </a:rPr>
              <a:t>/ </a:t>
            </a:r>
            <a:r>
              <a:rPr lang="en-US" dirty="0" err="1">
                <a:cs typeface="Calibri"/>
              </a:rPr>
              <a:t>isodensities</a:t>
            </a:r>
            <a:r>
              <a:rPr lang="en-US" dirty="0">
                <a:cs typeface="Calibri"/>
              </a:rPr>
              <a:t>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cs typeface="Calibri"/>
              </a:rPr>
              <a:t>Connect to anomaly detection – intrusion detection.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7AB0-554D-4931-B743-B04039D1D6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84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en-US" dirty="0"/>
              <a:t>Q: What assumptions do you notice about the prior?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7AB0-554D-4931-B743-B04039D1D6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93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Goal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What is a Bayesian model in this case?  And why use it?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cs typeface="Calibri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What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Q: What is a sample here?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cs typeface="Calibri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Why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Q: What would a good prior be?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NOTES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cs typeface="Calibri"/>
              </a:rPr>
              <a:t>Inverse </a:t>
            </a:r>
            <a:r>
              <a:rPr lang="en-US" sz="1400" dirty="0" err="1">
                <a:cs typeface="Calibri"/>
              </a:rPr>
              <a:t>wishart</a:t>
            </a:r>
            <a:r>
              <a:rPr lang="en-US" sz="1400" dirty="0">
                <a:cs typeface="Calibri"/>
              </a:rPr>
              <a:t> is a distribution over real positive definite matrices (so covariance matrices) 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Posterior asymptotically concentrates around maximum likelihood (ML)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But ML estimates of (high-dim) covariance matrices have large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Spherical prior provides regularization</a:t>
            </a:r>
            <a:endParaRPr lang="en-US" sz="14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7AB0-554D-4931-B743-B04039D1D6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Goal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What is a Bayesian model in this case?  And why use it?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cs typeface="Calibri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What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Q: What is a sample here?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cs typeface="Calibri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Why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Q: What would a good prior be?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NOTES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cs typeface="Calibri"/>
              </a:rPr>
              <a:t>Inverse </a:t>
            </a:r>
            <a:r>
              <a:rPr lang="en-US" sz="1400" dirty="0" err="1">
                <a:cs typeface="Calibri"/>
              </a:rPr>
              <a:t>wishart</a:t>
            </a:r>
            <a:r>
              <a:rPr lang="en-US" sz="1400" dirty="0">
                <a:cs typeface="Calibri"/>
              </a:rPr>
              <a:t> is a distribution over real positive definite matrices (so covariance matrices) 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Posterior asymptotically concentrates around maximum likelihood (ML)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But ML estimates of (high-dim) covariance matrices have large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Spherical prior provides regularization</a:t>
            </a:r>
            <a:endParaRPr lang="en-US" sz="14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7AB0-554D-4931-B743-B04039D1D6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16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Inverse </a:t>
            </a:r>
            <a:r>
              <a:rPr lang="en-US" dirty="0" err="1">
                <a:cs typeface="Calibri"/>
              </a:rPr>
              <a:t>wishart</a:t>
            </a:r>
            <a:r>
              <a:rPr lang="en-US" dirty="0">
                <a:cs typeface="Calibri"/>
              </a:rPr>
              <a:t> is a distribution over real positive definite matrices (so covariance matrices)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7AB0-554D-4931-B743-B04039D1D6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1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Inverse </a:t>
            </a:r>
            <a:r>
              <a:rPr lang="en-US" dirty="0" err="1">
                <a:cs typeface="Calibri"/>
              </a:rPr>
              <a:t>wishart</a:t>
            </a:r>
            <a:r>
              <a:rPr lang="en-US" dirty="0">
                <a:cs typeface="Calibri"/>
              </a:rPr>
              <a:t> is a distribution over real positive definite matrices (so covariance matrices)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7AB0-554D-4931-B743-B04039D1D6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7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Trained user profile: how this different than typical bigrams (state of the art):- </a:t>
            </a:r>
            <a:endParaRPr lang="en-US"/>
          </a:p>
          <a:p>
            <a:r>
              <a:rPr lang="en-US">
                <a:cs typeface="Calibri"/>
              </a:rPr>
              <a:t>-- red: so a really slow R followed by an A more unusual than a really slow R followed by an E or O. </a:t>
            </a:r>
          </a:p>
          <a:p>
            <a:r>
              <a:rPr lang="en-US">
                <a:cs typeface="Calibri"/>
              </a:rPr>
              <a:t>-- This</a:t>
            </a:r>
            <a:r>
              <a:rPr lang="en-US" b="1">
                <a:cs typeface="Calibri"/>
              </a:rPr>
              <a:t> g</a:t>
            </a:r>
            <a:r>
              <a:rPr lang="en-US">
                <a:cs typeface="Calibri"/>
              </a:rPr>
              <a:t>oes beyond Roy Maxion's state-of-the-art, which using non-probabilistic n-grams, and so can't decompose n-grams into </a:t>
            </a:r>
            <a:r>
              <a:rPr lang="en-US" err="1">
                <a:cs typeface="Calibri"/>
              </a:rPr>
              <a:t>contituent</a:t>
            </a:r>
            <a:r>
              <a:rPr lang="en-US">
                <a:cs typeface="Calibri"/>
              </a:rPr>
              <a:t> pieces to get context-dependent info, or correlation info.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Scoring</a:t>
            </a:r>
          </a:p>
          <a:p>
            <a:r>
              <a:rPr lang="en-US">
                <a:cs typeface="Calibri"/>
              </a:rPr>
              <a:t>-- All this info is collapsed into a single score.</a:t>
            </a:r>
          </a:p>
          <a:p>
            <a:pPr marL="285750" lvl="1" indent="-285750">
              <a:buChar char="○"/>
            </a:pPr>
            <a:r>
              <a:rPr lang="en-US"/>
              <a:t>Now in multidimensional space, not clear what the “tail” is.   Draw a circle? Rectangle? Square? Ellipse?</a:t>
            </a:r>
          </a:p>
          <a:p>
            <a:pPr marL="285750" lvl="1" indent="-285750">
              <a:buChar char="○"/>
            </a:pPr>
            <a:r>
              <a:rPr lang="en-US"/>
              <a:t>As it turns out, we can form generalized </a:t>
            </a:r>
            <a:r>
              <a:rPr lang="en-US" err="1"/>
              <a:t>mahalanobis</a:t>
            </a:r>
            <a:r>
              <a:rPr lang="en-US"/>
              <a:t> distances even in this context (noncentral t, not normal).</a:t>
            </a:r>
          </a:p>
          <a:p>
            <a:pPr marL="285750" lvl="1" indent="-285750">
              <a:buChar char="○"/>
            </a:pPr>
            <a:r>
              <a:rPr lang="en-US"/>
              <a:t>M.D. is closely related to PCA…. Penalize more for variation along non-dominant principal directions ("correlation breaking")</a:t>
            </a:r>
          </a:p>
          <a:p>
            <a:r>
              <a:rPr lang="en-US">
                <a:cs typeface="Calibri"/>
              </a:rPr>
              <a:t>-- Distribution of MD's is known; thus can report scores in [0,1].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7AB0-554D-4931-B743-B04039D1D6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01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Mahalanobis</a:t>
            </a:r>
            <a:r>
              <a:rPr lang="en-US" dirty="0">
                <a:solidFill>
                  <a:srgbClr val="FFFFFF"/>
                </a:solidFill>
              </a:rPr>
              <a:t> Distance:</a:t>
            </a:r>
            <a:endParaRPr lang="en-US" b="1" dirty="0">
              <a:solidFill>
                <a:srgbClr val="FFFFFF"/>
              </a:solidFill>
            </a:endParaRPr>
          </a:p>
          <a:p>
            <a:pPr lvl="1"/>
            <a:r>
              <a:rPr lang="en-US" dirty="0">
                <a:solidFill>
                  <a:srgbClr val="FFFFFF"/>
                </a:solidFill>
              </a:rPr>
              <a:t>Closely related to PCA.   Penalize more for movement along non-dominant principal directions ("correlation breaking")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Take home: 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Scores are probabilities, and so live in [0,1].</a:t>
            </a:r>
            <a:endParaRPr lang="en-US" b="1" dirty="0">
              <a:solidFill>
                <a:srgbClr val="FFFFFF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All information of user profile (previous slide) can be collapsed into a single score.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Scoring</a:t>
            </a:r>
          </a:p>
          <a:p>
            <a:r>
              <a:rPr lang="en-US" dirty="0">
                <a:cs typeface="Calibri"/>
              </a:rPr>
              <a:t>-- All this info is collapsed into a single score.</a:t>
            </a:r>
          </a:p>
          <a:p>
            <a:pPr marL="285750" lvl="1" indent="-285750">
              <a:buChar char="○"/>
            </a:pPr>
            <a:r>
              <a:rPr lang="en-US" dirty="0"/>
              <a:t>Now in multidimensional space, not clear what the “tail” is.   Draw a circle? Rectangle? Square? Ellipse?</a:t>
            </a:r>
          </a:p>
          <a:p>
            <a:pPr marL="285750" lvl="1" indent="-285750">
              <a:buChar char="○"/>
            </a:pPr>
            <a:r>
              <a:rPr lang="en-US" dirty="0"/>
              <a:t>As it turns out, we can form generalized </a:t>
            </a:r>
            <a:r>
              <a:rPr lang="en-US" dirty="0" err="1"/>
              <a:t>mahalanobis</a:t>
            </a:r>
            <a:r>
              <a:rPr lang="en-US" dirty="0"/>
              <a:t> distances even in this context (noncentral t, not normal).</a:t>
            </a:r>
          </a:p>
          <a:p>
            <a:pPr marL="285750" lvl="1" indent="-285750">
              <a:buChar char="○"/>
            </a:pPr>
            <a:r>
              <a:rPr lang="en-US" dirty="0"/>
              <a:t>M.D. is closely related to PCA…. Penalize more for variation along non-dominant principal directions ("correlation breaking")</a:t>
            </a:r>
          </a:p>
          <a:p>
            <a:r>
              <a:rPr lang="en-US" dirty="0">
                <a:cs typeface="Calibri"/>
              </a:rPr>
              <a:t>-- Distribution of MD's is known; thus can report scores in [0,1].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7AB0-554D-4931-B743-B04039D1D6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64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4" r="7234" b="854"/>
          <a:stretch/>
        </p:blipFill>
        <p:spPr>
          <a:xfrm>
            <a:off x="0" y="0"/>
            <a:ext cx="12192000" cy="6878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221" y="1832227"/>
            <a:ext cx="6792829" cy="23876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221" y="4311902"/>
            <a:ext cx="6792829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4259" y="408174"/>
            <a:ext cx="2437297" cy="368317"/>
            <a:chOff x="574259" y="408174"/>
            <a:chExt cx="2437297" cy="368317"/>
          </a:xfrm>
        </p:grpSpPr>
        <p:grpSp>
          <p:nvGrpSpPr>
            <p:cNvPr id="37" name="Group 36"/>
            <p:cNvGrpSpPr/>
            <p:nvPr/>
          </p:nvGrpSpPr>
          <p:grpSpPr>
            <a:xfrm>
              <a:off x="574259" y="408174"/>
              <a:ext cx="284796" cy="368317"/>
              <a:chOff x="3567375" y="5546683"/>
              <a:chExt cx="330201" cy="427038"/>
            </a:xfrm>
            <a:solidFill>
              <a:srgbClr val="69D03B"/>
            </a:solidFill>
          </p:grpSpPr>
          <p:sp>
            <p:nvSpPr>
              <p:cNvPr id="48" name="Freeform 5"/>
              <p:cNvSpPr>
                <a:spLocks/>
              </p:cNvSpPr>
              <p:nvPr/>
            </p:nvSpPr>
            <p:spPr bwMode="auto">
              <a:xfrm>
                <a:off x="3686438" y="5546683"/>
                <a:ext cx="211138" cy="384175"/>
              </a:xfrm>
              <a:custGeom>
                <a:avLst/>
                <a:gdLst>
                  <a:gd name="T0" fmla="*/ 48 w 56"/>
                  <a:gd name="T1" fmla="*/ 9 h 100"/>
                  <a:gd name="T2" fmla="*/ 48 w 56"/>
                  <a:gd name="T3" fmla="*/ 9 h 100"/>
                  <a:gd name="T4" fmla="*/ 28 w 56"/>
                  <a:gd name="T5" fmla="*/ 4 h 100"/>
                  <a:gd name="T6" fmla="*/ 28 w 56"/>
                  <a:gd name="T7" fmla="*/ 39 h 100"/>
                  <a:gd name="T8" fmla="*/ 25 w 56"/>
                  <a:gd name="T9" fmla="*/ 48 h 100"/>
                  <a:gd name="T10" fmla="*/ 18 w 56"/>
                  <a:gd name="T11" fmla="*/ 57 h 100"/>
                  <a:gd name="T12" fmla="*/ 16 w 56"/>
                  <a:gd name="T13" fmla="*/ 54 h 100"/>
                  <a:gd name="T14" fmla="*/ 22 w 56"/>
                  <a:gd name="T15" fmla="*/ 46 h 100"/>
                  <a:gd name="T16" fmla="*/ 24 w 56"/>
                  <a:gd name="T17" fmla="*/ 39 h 100"/>
                  <a:gd name="T18" fmla="*/ 24 w 56"/>
                  <a:gd name="T19" fmla="*/ 3 h 100"/>
                  <a:gd name="T20" fmla="*/ 14 w 56"/>
                  <a:gd name="T21" fmla="*/ 0 h 100"/>
                  <a:gd name="T22" fmla="*/ 14 w 56"/>
                  <a:gd name="T23" fmla="*/ 0 h 100"/>
                  <a:gd name="T24" fmla="*/ 12 w 56"/>
                  <a:gd name="T25" fmla="*/ 0 h 100"/>
                  <a:gd name="T26" fmla="*/ 12 w 56"/>
                  <a:gd name="T27" fmla="*/ 0 h 100"/>
                  <a:gd name="T28" fmla="*/ 12 w 56"/>
                  <a:gd name="T29" fmla="*/ 0 h 100"/>
                  <a:gd name="T30" fmla="*/ 10 w 56"/>
                  <a:gd name="T31" fmla="*/ 0 h 100"/>
                  <a:gd name="T32" fmla="*/ 10 w 56"/>
                  <a:gd name="T33" fmla="*/ 0 h 100"/>
                  <a:gd name="T34" fmla="*/ 0 w 56"/>
                  <a:gd name="T35" fmla="*/ 3 h 100"/>
                  <a:gd name="T36" fmla="*/ 0 w 56"/>
                  <a:gd name="T37" fmla="*/ 37 h 100"/>
                  <a:gd name="T38" fmla="*/ 2 w 56"/>
                  <a:gd name="T39" fmla="*/ 44 h 100"/>
                  <a:gd name="T40" fmla="*/ 28 w 56"/>
                  <a:gd name="T41" fmla="*/ 76 h 100"/>
                  <a:gd name="T42" fmla="*/ 31 w 56"/>
                  <a:gd name="T43" fmla="*/ 86 h 100"/>
                  <a:gd name="T44" fmla="*/ 31 w 56"/>
                  <a:gd name="T45" fmla="*/ 100 h 100"/>
                  <a:gd name="T46" fmla="*/ 52 w 56"/>
                  <a:gd name="T47" fmla="*/ 86 h 100"/>
                  <a:gd name="T48" fmla="*/ 52 w 56"/>
                  <a:gd name="T49" fmla="*/ 86 h 100"/>
                  <a:gd name="T50" fmla="*/ 56 w 56"/>
                  <a:gd name="T51" fmla="*/ 78 h 100"/>
                  <a:gd name="T52" fmla="*/ 56 w 56"/>
                  <a:gd name="T53" fmla="*/ 18 h 100"/>
                  <a:gd name="T54" fmla="*/ 48 w 56"/>
                  <a:gd name="T55" fmla="*/ 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0">
                    <a:moveTo>
                      <a:pt x="48" y="9"/>
                    </a:moveTo>
                    <a:cubicBezTo>
                      <a:pt x="48" y="9"/>
                      <a:pt x="48" y="9"/>
                      <a:pt x="48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42"/>
                      <a:pt x="27" y="46"/>
                      <a:pt x="25" y="48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3" y="45"/>
                      <a:pt x="24" y="41"/>
                      <a:pt x="24" y="39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9"/>
                      <a:pt x="1" y="43"/>
                      <a:pt x="2" y="44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0" y="79"/>
                      <a:pt x="31" y="83"/>
                      <a:pt x="31" y="86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4" y="84"/>
                      <a:pt x="56" y="81"/>
                      <a:pt x="56" y="7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3"/>
                      <a:pt x="53" y="9"/>
                      <a:pt x="4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"/>
              <p:cNvSpPr>
                <a:spLocks/>
              </p:cNvSpPr>
              <p:nvPr/>
            </p:nvSpPr>
            <p:spPr bwMode="auto">
              <a:xfrm>
                <a:off x="3567375" y="5560971"/>
                <a:ext cx="209550" cy="412750"/>
              </a:xfrm>
              <a:custGeom>
                <a:avLst/>
                <a:gdLst>
                  <a:gd name="T0" fmla="*/ 54 w 56"/>
                  <a:gd name="T1" fmla="*/ 75 h 107"/>
                  <a:gd name="T2" fmla="*/ 28 w 56"/>
                  <a:gd name="T3" fmla="*/ 43 h 107"/>
                  <a:gd name="T4" fmla="*/ 24 w 56"/>
                  <a:gd name="T5" fmla="*/ 33 h 107"/>
                  <a:gd name="T6" fmla="*/ 24 w 56"/>
                  <a:gd name="T7" fmla="*/ 0 h 107"/>
                  <a:gd name="T8" fmla="*/ 8 w 56"/>
                  <a:gd name="T9" fmla="*/ 5 h 107"/>
                  <a:gd name="T10" fmla="*/ 8 w 56"/>
                  <a:gd name="T11" fmla="*/ 5 h 107"/>
                  <a:gd name="T12" fmla="*/ 0 w 56"/>
                  <a:gd name="T13" fmla="*/ 14 h 107"/>
                  <a:gd name="T14" fmla="*/ 0 w 56"/>
                  <a:gd name="T15" fmla="*/ 74 h 107"/>
                  <a:gd name="T16" fmla="*/ 4 w 56"/>
                  <a:gd name="T17" fmla="*/ 82 h 107"/>
                  <a:gd name="T18" fmla="*/ 4 w 56"/>
                  <a:gd name="T19" fmla="*/ 82 h 107"/>
                  <a:gd name="T20" fmla="*/ 25 w 56"/>
                  <a:gd name="T21" fmla="*/ 96 h 107"/>
                  <a:gd name="T22" fmla="*/ 25 w 56"/>
                  <a:gd name="T23" fmla="*/ 82 h 107"/>
                  <a:gd name="T24" fmla="*/ 28 w 56"/>
                  <a:gd name="T25" fmla="*/ 73 h 107"/>
                  <a:gd name="T26" fmla="*/ 37 w 56"/>
                  <a:gd name="T27" fmla="*/ 61 h 107"/>
                  <a:gd name="T28" fmla="*/ 40 w 56"/>
                  <a:gd name="T29" fmla="*/ 64 h 107"/>
                  <a:gd name="T30" fmla="*/ 31 w 56"/>
                  <a:gd name="T31" fmla="*/ 74 h 107"/>
                  <a:gd name="T32" fmla="*/ 29 w 56"/>
                  <a:gd name="T33" fmla="*/ 88 h 107"/>
                  <a:gd name="T34" fmla="*/ 29 w 56"/>
                  <a:gd name="T35" fmla="*/ 98 h 107"/>
                  <a:gd name="T36" fmla="*/ 38 w 56"/>
                  <a:gd name="T37" fmla="*/ 105 h 107"/>
                  <a:gd name="T38" fmla="*/ 38 w 56"/>
                  <a:gd name="T39" fmla="*/ 105 h 107"/>
                  <a:gd name="T40" fmla="*/ 44 w 56"/>
                  <a:gd name="T41" fmla="*/ 107 h 107"/>
                  <a:gd name="T42" fmla="*/ 44 w 56"/>
                  <a:gd name="T43" fmla="*/ 107 h 107"/>
                  <a:gd name="T44" fmla="*/ 44 w 56"/>
                  <a:gd name="T45" fmla="*/ 107 h 107"/>
                  <a:gd name="T46" fmla="*/ 50 w 56"/>
                  <a:gd name="T47" fmla="*/ 105 h 107"/>
                  <a:gd name="T48" fmla="*/ 50 w 56"/>
                  <a:gd name="T49" fmla="*/ 105 h 107"/>
                  <a:gd name="T50" fmla="*/ 56 w 56"/>
                  <a:gd name="T51" fmla="*/ 100 h 107"/>
                  <a:gd name="T52" fmla="*/ 56 w 56"/>
                  <a:gd name="T53" fmla="*/ 82 h 107"/>
                  <a:gd name="T54" fmla="*/ 54 w 56"/>
                  <a:gd name="T55" fmla="*/ 7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7">
                    <a:moveTo>
                      <a:pt x="54" y="75"/>
                    </a:moveTo>
                    <a:cubicBezTo>
                      <a:pt x="28" y="43"/>
                      <a:pt x="28" y="43"/>
                      <a:pt x="28" y="43"/>
                    </a:cubicBezTo>
                    <a:cubicBezTo>
                      <a:pt x="26" y="41"/>
                      <a:pt x="24" y="36"/>
                      <a:pt x="24" y="3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5"/>
                      <a:pt x="0" y="9"/>
                      <a:pt x="0" y="1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2" y="80"/>
                      <a:pt x="4" y="82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5" y="79"/>
                      <a:pt x="26" y="75"/>
                      <a:pt x="28" y="73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1" y="74"/>
                      <a:pt x="31" y="74"/>
                      <a:pt x="31" y="74"/>
                    </a:cubicBezTo>
                    <a:cubicBezTo>
                      <a:pt x="29" y="77"/>
                      <a:pt x="29" y="81"/>
                      <a:pt x="29" y="88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40" y="106"/>
                      <a:pt x="42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6" y="107"/>
                      <a:pt x="48" y="106"/>
                      <a:pt x="50" y="105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56" y="100"/>
                      <a:pt x="56" y="100"/>
                      <a:pt x="56" y="100"/>
                    </a:cubicBezTo>
                    <a:cubicBezTo>
                      <a:pt x="56" y="82"/>
                      <a:pt x="56" y="82"/>
                      <a:pt x="56" y="82"/>
                    </a:cubicBezTo>
                    <a:cubicBezTo>
                      <a:pt x="56" y="80"/>
                      <a:pt x="55" y="77"/>
                      <a:pt x="54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051411" y="490682"/>
              <a:ext cx="1960145" cy="179288"/>
              <a:chOff x="4172213" y="5611771"/>
              <a:chExt cx="3106738" cy="284162"/>
            </a:xfrm>
          </p:grpSpPr>
          <p:sp>
            <p:nvSpPr>
              <p:cNvPr id="39" name="Freeform 7"/>
              <p:cNvSpPr>
                <a:spLocks/>
              </p:cNvSpPr>
              <p:nvPr/>
            </p:nvSpPr>
            <p:spPr bwMode="auto">
              <a:xfrm>
                <a:off x="6018475" y="5619708"/>
                <a:ext cx="360363" cy="276225"/>
              </a:xfrm>
              <a:custGeom>
                <a:avLst/>
                <a:gdLst>
                  <a:gd name="T0" fmla="*/ 94 w 96"/>
                  <a:gd name="T1" fmla="*/ 0 h 72"/>
                  <a:gd name="T2" fmla="*/ 91 w 96"/>
                  <a:gd name="T3" fmla="*/ 0 h 72"/>
                  <a:gd name="T4" fmla="*/ 89 w 96"/>
                  <a:gd name="T5" fmla="*/ 2 h 72"/>
                  <a:gd name="T6" fmla="*/ 89 w 96"/>
                  <a:gd name="T7" fmla="*/ 58 h 72"/>
                  <a:gd name="T8" fmla="*/ 81 w 96"/>
                  <a:gd name="T9" fmla="*/ 65 h 72"/>
                  <a:gd name="T10" fmla="*/ 77 w 96"/>
                  <a:gd name="T11" fmla="*/ 63 h 72"/>
                  <a:gd name="T12" fmla="*/ 25 w 96"/>
                  <a:gd name="T13" fmla="*/ 5 h 72"/>
                  <a:gd name="T14" fmla="*/ 14 w 96"/>
                  <a:gd name="T15" fmla="*/ 0 h 72"/>
                  <a:gd name="T16" fmla="*/ 0 w 96"/>
                  <a:gd name="T17" fmla="*/ 16 h 72"/>
                  <a:gd name="T18" fmla="*/ 0 w 96"/>
                  <a:gd name="T19" fmla="*/ 70 h 72"/>
                  <a:gd name="T20" fmla="*/ 2 w 96"/>
                  <a:gd name="T21" fmla="*/ 72 h 72"/>
                  <a:gd name="T22" fmla="*/ 5 w 96"/>
                  <a:gd name="T23" fmla="*/ 72 h 72"/>
                  <a:gd name="T24" fmla="*/ 7 w 96"/>
                  <a:gd name="T25" fmla="*/ 70 h 72"/>
                  <a:gd name="T26" fmla="*/ 7 w 96"/>
                  <a:gd name="T27" fmla="*/ 16 h 72"/>
                  <a:gd name="T28" fmla="*/ 14 w 96"/>
                  <a:gd name="T29" fmla="*/ 7 h 72"/>
                  <a:gd name="T30" fmla="*/ 19 w 96"/>
                  <a:gd name="T31" fmla="*/ 10 h 72"/>
                  <a:gd name="T32" fmla="*/ 71 w 96"/>
                  <a:gd name="T33" fmla="*/ 68 h 72"/>
                  <a:gd name="T34" fmla="*/ 81 w 96"/>
                  <a:gd name="T35" fmla="*/ 72 h 72"/>
                  <a:gd name="T36" fmla="*/ 96 w 96"/>
                  <a:gd name="T37" fmla="*/ 58 h 72"/>
                  <a:gd name="T38" fmla="*/ 96 w 96"/>
                  <a:gd name="T39" fmla="*/ 2 h 72"/>
                  <a:gd name="T40" fmla="*/ 94 w 96"/>
                  <a:gd name="T4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" h="72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0" y="0"/>
                      <a:pt x="89" y="1"/>
                      <a:pt x="89" y="2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89" y="65"/>
                      <a:pt x="83" y="65"/>
                      <a:pt x="81" y="65"/>
                    </a:cubicBezTo>
                    <a:cubicBezTo>
                      <a:pt x="80" y="65"/>
                      <a:pt x="78" y="64"/>
                      <a:pt x="77" y="6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2" y="2"/>
                      <a:pt x="18" y="0"/>
                      <a:pt x="14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6" y="72"/>
                      <a:pt x="7" y="71"/>
                      <a:pt x="7" y="7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1"/>
                      <a:pt x="11" y="7"/>
                      <a:pt x="14" y="7"/>
                    </a:cubicBezTo>
                    <a:cubicBezTo>
                      <a:pt x="16" y="7"/>
                      <a:pt x="18" y="8"/>
                      <a:pt x="19" y="10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4" y="71"/>
                      <a:pt x="78" y="72"/>
                      <a:pt x="81" y="72"/>
                    </a:cubicBezTo>
                    <a:cubicBezTo>
                      <a:pt x="90" y="72"/>
                      <a:pt x="96" y="67"/>
                      <a:pt x="96" y="58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"/>
              <p:cNvSpPr>
                <a:spLocks/>
              </p:cNvSpPr>
              <p:nvPr/>
            </p:nvSpPr>
            <p:spPr bwMode="auto">
              <a:xfrm>
                <a:off x="4172213" y="5619708"/>
                <a:ext cx="312738" cy="276225"/>
              </a:xfrm>
              <a:custGeom>
                <a:avLst/>
                <a:gdLst>
                  <a:gd name="T0" fmla="*/ 81 w 83"/>
                  <a:gd name="T1" fmla="*/ 65 h 72"/>
                  <a:gd name="T2" fmla="*/ 14 w 83"/>
                  <a:gd name="T3" fmla="*/ 65 h 72"/>
                  <a:gd name="T4" fmla="*/ 7 w 83"/>
                  <a:gd name="T5" fmla="*/ 56 h 72"/>
                  <a:gd name="T6" fmla="*/ 7 w 83"/>
                  <a:gd name="T7" fmla="*/ 16 h 72"/>
                  <a:gd name="T8" fmla="*/ 9 w 83"/>
                  <a:gd name="T9" fmla="*/ 10 h 72"/>
                  <a:gd name="T10" fmla="*/ 14 w 83"/>
                  <a:gd name="T11" fmla="*/ 7 h 72"/>
                  <a:gd name="T12" fmla="*/ 81 w 83"/>
                  <a:gd name="T13" fmla="*/ 7 h 72"/>
                  <a:gd name="T14" fmla="*/ 83 w 83"/>
                  <a:gd name="T15" fmla="*/ 5 h 72"/>
                  <a:gd name="T16" fmla="*/ 83 w 83"/>
                  <a:gd name="T17" fmla="*/ 2 h 72"/>
                  <a:gd name="T18" fmla="*/ 81 w 83"/>
                  <a:gd name="T19" fmla="*/ 0 h 72"/>
                  <a:gd name="T20" fmla="*/ 14 w 83"/>
                  <a:gd name="T21" fmla="*/ 0 h 72"/>
                  <a:gd name="T22" fmla="*/ 4 w 83"/>
                  <a:gd name="T23" fmla="*/ 5 h 72"/>
                  <a:gd name="T24" fmla="*/ 0 w 83"/>
                  <a:gd name="T25" fmla="*/ 15 h 72"/>
                  <a:gd name="T26" fmla="*/ 0 w 83"/>
                  <a:gd name="T27" fmla="*/ 56 h 72"/>
                  <a:gd name="T28" fmla="*/ 14 w 83"/>
                  <a:gd name="T29" fmla="*/ 72 h 72"/>
                  <a:gd name="T30" fmla="*/ 81 w 83"/>
                  <a:gd name="T31" fmla="*/ 72 h 72"/>
                  <a:gd name="T32" fmla="*/ 83 w 83"/>
                  <a:gd name="T33" fmla="*/ 70 h 72"/>
                  <a:gd name="T34" fmla="*/ 83 w 83"/>
                  <a:gd name="T35" fmla="*/ 67 h 72"/>
                  <a:gd name="T36" fmla="*/ 81 w 83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2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9"/>
              <p:cNvSpPr>
                <a:spLocks/>
              </p:cNvSpPr>
              <p:nvPr/>
            </p:nvSpPr>
            <p:spPr bwMode="auto">
              <a:xfrm>
                <a:off x="5078675" y="5619708"/>
                <a:ext cx="315913" cy="276225"/>
              </a:xfrm>
              <a:custGeom>
                <a:avLst/>
                <a:gdLst>
                  <a:gd name="T0" fmla="*/ 82 w 84"/>
                  <a:gd name="T1" fmla="*/ 65 h 72"/>
                  <a:gd name="T2" fmla="*/ 15 w 84"/>
                  <a:gd name="T3" fmla="*/ 65 h 72"/>
                  <a:gd name="T4" fmla="*/ 7 w 84"/>
                  <a:gd name="T5" fmla="*/ 56 h 72"/>
                  <a:gd name="T6" fmla="*/ 7 w 84"/>
                  <a:gd name="T7" fmla="*/ 2 h 72"/>
                  <a:gd name="T8" fmla="*/ 5 w 84"/>
                  <a:gd name="T9" fmla="*/ 0 h 72"/>
                  <a:gd name="T10" fmla="*/ 2 w 84"/>
                  <a:gd name="T11" fmla="*/ 0 h 72"/>
                  <a:gd name="T12" fmla="*/ 0 w 84"/>
                  <a:gd name="T13" fmla="*/ 2 h 72"/>
                  <a:gd name="T14" fmla="*/ 0 w 84"/>
                  <a:gd name="T15" fmla="*/ 56 h 72"/>
                  <a:gd name="T16" fmla="*/ 15 w 84"/>
                  <a:gd name="T17" fmla="*/ 72 h 72"/>
                  <a:gd name="T18" fmla="*/ 82 w 84"/>
                  <a:gd name="T19" fmla="*/ 72 h 72"/>
                  <a:gd name="T20" fmla="*/ 84 w 84"/>
                  <a:gd name="T21" fmla="*/ 70 h 72"/>
                  <a:gd name="T22" fmla="*/ 84 w 84"/>
                  <a:gd name="T23" fmla="*/ 67 h 72"/>
                  <a:gd name="T24" fmla="*/ 82 w 84"/>
                  <a:gd name="T25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72">
                    <a:moveTo>
                      <a:pt x="82" y="65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1" y="65"/>
                      <a:pt x="7" y="61"/>
                      <a:pt x="7" y="5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7" y="72"/>
                      <a:pt x="15" y="72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2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0"/>
              <p:cNvSpPr>
                <a:spLocks/>
              </p:cNvSpPr>
              <p:nvPr/>
            </p:nvSpPr>
            <p:spPr bwMode="auto">
              <a:xfrm>
                <a:off x="6515363" y="5619708"/>
                <a:ext cx="315913" cy="276225"/>
              </a:xfrm>
              <a:custGeom>
                <a:avLst/>
                <a:gdLst>
                  <a:gd name="T0" fmla="*/ 81 w 84"/>
                  <a:gd name="T1" fmla="*/ 65 h 72"/>
                  <a:gd name="T2" fmla="*/ 14 w 84"/>
                  <a:gd name="T3" fmla="*/ 65 h 72"/>
                  <a:gd name="T4" fmla="*/ 7 w 84"/>
                  <a:gd name="T5" fmla="*/ 56 h 72"/>
                  <a:gd name="T6" fmla="*/ 7 w 84"/>
                  <a:gd name="T7" fmla="*/ 16 h 72"/>
                  <a:gd name="T8" fmla="*/ 9 w 84"/>
                  <a:gd name="T9" fmla="*/ 10 h 72"/>
                  <a:gd name="T10" fmla="*/ 14 w 84"/>
                  <a:gd name="T11" fmla="*/ 7 h 72"/>
                  <a:gd name="T12" fmla="*/ 81 w 84"/>
                  <a:gd name="T13" fmla="*/ 8 h 72"/>
                  <a:gd name="T14" fmla="*/ 84 w 84"/>
                  <a:gd name="T15" fmla="*/ 5 h 72"/>
                  <a:gd name="T16" fmla="*/ 84 w 84"/>
                  <a:gd name="T17" fmla="*/ 2 h 72"/>
                  <a:gd name="T18" fmla="*/ 81 w 84"/>
                  <a:gd name="T19" fmla="*/ 0 h 72"/>
                  <a:gd name="T20" fmla="*/ 14 w 84"/>
                  <a:gd name="T21" fmla="*/ 0 h 72"/>
                  <a:gd name="T22" fmla="*/ 4 w 84"/>
                  <a:gd name="T23" fmla="*/ 5 h 72"/>
                  <a:gd name="T24" fmla="*/ 0 w 84"/>
                  <a:gd name="T25" fmla="*/ 15 h 72"/>
                  <a:gd name="T26" fmla="*/ 0 w 84"/>
                  <a:gd name="T27" fmla="*/ 56 h 72"/>
                  <a:gd name="T28" fmla="*/ 14 w 84"/>
                  <a:gd name="T29" fmla="*/ 72 h 72"/>
                  <a:gd name="T30" fmla="*/ 81 w 84"/>
                  <a:gd name="T31" fmla="*/ 72 h 72"/>
                  <a:gd name="T32" fmla="*/ 84 w 84"/>
                  <a:gd name="T33" fmla="*/ 70 h 72"/>
                  <a:gd name="T34" fmla="*/ 84 w 84"/>
                  <a:gd name="T35" fmla="*/ 67 h 72"/>
                  <a:gd name="T36" fmla="*/ 81 w 84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3" y="8"/>
                      <a:pt x="84" y="7"/>
                      <a:pt x="84" y="5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7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1"/>
              <p:cNvSpPr>
                <a:spLocks/>
              </p:cNvSpPr>
              <p:nvPr/>
            </p:nvSpPr>
            <p:spPr bwMode="auto">
              <a:xfrm>
                <a:off x="7034475" y="5746708"/>
                <a:ext cx="149225" cy="26988"/>
              </a:xfrm>
              <a:custGeom>
                <a:avLst/>
                <a:gdLst>
                  <a:gd name="T0" fmla="*/ 38 w 40"/>
                  <a:gd name="T1" fmla="*/ 0 h 7"/>
                  <a:gd name="T2" fmla="*/ 2 w 40"/>
                  <a:gd name="T3" fmla="*/ 0 h 7"/>
                  <a:gd name="T4" fmla="*/ 0 w 40"/>
                  <a:gd name="T5" fmla="*/ 2 h 7"/>
                  <a:gd name="T6" fmla="*/ 0 w 40"/>
                  <a:gd name="T7" fmla="*/ 5 h 7"/>
                  <a:gd name="T8" fmla="*/ 2 w 40"/>
                  <a:gd name="T9" fmla="*/ 7 h 7"/>
                  <a:gd name="T10" fmla="*/ 38 w 40"/>
                  <a:gd name="T11" fmla="*/ 7 h 7"/>
                  <a:gd name="T12" fmla="*/ 38 w 40"/>
                  <a:gd name="T13" fmla="*/ 7 h 7"/>
                  <a:gd name="T14" fmla="*/ 40 w 40"/>
                  <a:gd name="T15" fmla="*/ 5 h 7"/>
                  <a:gd name="T16" fmla="*/ 40 w 40"/>
                  <a:gd name="T17" fmla="*/ 2 h 7"/>
                  <a:gd name="T18" fmla="*/ 38 w 40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7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9" y="7"/>
                      <a:pt x="40" y="6"/>
                      <a:pt x="40" y="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2"/>
              <p:cNvSpPr>
                <a:spLocks/>
              </p:cNvSpPr>
              <p:nvPr/>
            </p:nvSpPr>
            <p:spPr bwMode="auto">
              <a:xfrm>
                <a:off x="6966213" y="5619708"/>
                <a:ext cx="312738" cy="276225"/>
              </a:xfrm>
              <a:custGeom>
                <a:avLst/>
                <a:gdLst>
                  <a:gd name="T0" fmla="*/ 83 w 83"/>
                  <a:gd name="T1" fmla="*/ 67 h 72"/>
                  <a:gd name="T2" fmla="*/ 81 w 83"/>
                  <a:gd name="T3" fmla="*/ 65 h 72"/>
                  <a:gd name="T4" fmla="*/ 14 w 83"/>
                  <a:gd name="T5" fmla="*/ 65 h 72"/>
                  <a:gd name="T6" fmla="*/ 7 w 83"/>
                  <a:gd name="T7" fmla="*/ 56 h 72"/>
                  <a:gd name="T8" fmla="*/ 7 w 83"/>
                  <a:gd name="T9" fmla="*/ 16 h 72"/>
                  <a:gd name="T10" fmla="*/ 9 w 83"/>
                  <a:gd name="T11" fmla="*/ 10 h 72"/>
                  <a:gd name="T12" fmla="*/ 14 w 83"/>
                  <a:gd name="T13" fmla="*/ 7 h 72"/>
                  <a:gd name="T14" fmla="*/ 81 w 83"/>
                  <a:gd name="T15" fmla="*/ 7 h 72"/>
                  <a:gd name="T16" fmla="*/ 83 w 83"/>
                  <a:gd name="T17" fmla="*/ 5 h 72"/>
                  <a:gd name="T18" fmla="*/ 83 w 83"/>
                  <a:gd name="T19" fmla="*/ 2 h 72"/>
                  <a:gd name="T20" fmla="*/ 81 w 83"/>
                  <a:gd name="T21" fmla="*/ 0 h 72"/>
                  <a:gd name="T22" fmla="*/ 14 w 83"/>
                  <a:gd name="T23" fmla="*/ 0 h 72"/>
                  <a:gd name="T24" fmla="*/ 4 w 83"/>
                  <a:gd name="T25" fmla="*/ 5 h 72"/>
                  <a:gd name="T26" fmla="*/ 0 w 83"/>
                  <a:gd name="T27" fmla="*/ 15 h 72"/>
                  <a:gd name="T28" fmla="*/ 0 w 83"/>
                  <a:gd name="T29" fmla="*/ 56 h 72"/>
                  <a:gd name="T30" fmla="*/ 14 w 83"/>
                  <a:gd name="T31" fmla="*/ 72 h 72"/>
                  <a:gd name="T32" fmla="*/ 81 w 83"/>
                  <a:gd name="T33" fmla="*/ 72 h 72"/>
                  <a:gd name="T34" fmla="*/ 83 w 83"/>
                  <a:gd name="T35" fmla="*/ 70 h 72"/>
                  <a:gd name="T36" fmla="*/ 83 w 83"/>
                  <a:gd name="T37" fmla="*/ 6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3" y="67"/>
                    </a:moveTo>
                    <a:cubicBezTo>
                      <a:pt x="83" y="66"/>
                      <a:pt x="82" y="65"/>
                      <a:pt x="81" y="65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lnTo>
                      <a:pt x="83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3"/>
              <p:cNvSpPr>
                <a:spLocks/>
              </p:cNvSpPr>
              <p:nvPr/>
            </p:nvSpPr>
            <p:spPr bwMode="auto">
              <a:xfrm>
                <a:off x="4619888" y="5619708"/>
                <a:ext cx="176213" cy="276225"/>
              </a:xfrm>
              <a:custGeom>
                <a:avLst/>
                <a:gdLst>
                  <a:gd name="T0" fmla="*/ 46 w 47"/>
                  <a:gd name="T1" fmla="*/ 34 h 72"/>
                  <a:gd name="T2" fmla="*/ 6 w 47"/>
                  <a:gd name="T3" fmla="*/ 1 h 72"/>
                  <a:gd name="T4" fmla="*/ 5 w 47"/>
                  <a:gd name="T5" fmla="*/ 0 h 72"/>
                  <a:gd name="T6" fmla="*/ 3 w 47"/>
                  <a:gd name="T7" fmla="*/ 1 h 72"/>
                  <a:gd name="T8" fmla="*/ 1 w 47"/>
                  <a:gd name="T9" fmla="*/ 3 h 72"/>
                  <a:gd name="T10" fmla="*/ 1 w 47"/>
                  <a:gd name="T11" fmla="*/ 6 h 72"/>
                  <a:gd name="T12" fmla="*/ 39 w 47"/>
                  <a:gd name="T13" fmla="*/ 39 h 72"/>
                  <a:gd name="T14" fmla="*/ 39 w 47"/>
                  <a:gd name="T15" fmla="*/ 70 h 72"/>
                  <a:gd name="T16" fmla="*/ 42 w 47"/>
                  <a:gd name="T17" fmla="*/ 72 h 72"/>
                  <a:gd name="T18" fmla="*/ 42 w 47"/>
                  <a:gd name="T19" fmla="*/ 72 h 72"/>
                  <a:gd name="T20" fmla="*/ 45 w 47"/>
                  <a:gd name="T21" fmla="*/ 72 h 72"/>
                  <a:gd name="T22" fmla="*/ 47 w 47"/>
                  <a:gd name="T23" fmla="*/ 70 h 72"/>
                  <a:gd name="T24" fmla="*/ 47 w 47"/>
                  <a:gd name="T25" fmla="*/ 37 h 72"/>
                  <a:gd name="T26" fmla="*/ 46 w 47"/>
                  <a:gd name="T27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72">
                    <a:moveTo>
                      <a:pt x="46" y="34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1"/>
                      <a:pt x="40" y="72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6" y="72"/>
                      <a:pt x="47" y="71"/>
                      <a:pt x="47" y="7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6"/>
                      <a:pt x="47" y="35"/>
                      <a:pt x="46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auto">
              <a:xfrm>
                <a:off x="4807213" y="5611771"/>
                <a:ext cx="142875" cy="127000"/>
              </a:xfrm>
              <a:custGeom>
                <a:avLst/>
                <a:gdLst>
                  <a:gd name="T0" fmla="*/ 36 w 38"/>
                  <a:gd name="T1" fmla="*/ 1 h 33"/>
                  <a:gd name="T2" fmla="*/ 34 w 38"/>
                  <a:gd name="T3" fmla="*/ 0 h 33"/>
                  <a:gd name="T4" fmla="*/ 33 w 38"/>
                  <a:gd name="T5" fmla="*/ 1 h 33"/>
                  <a:gd name="T6" fmla="*/ 1 w 38"/>
                  <a:gd name="T7" fmla="*/ 27 h 33"/>
                  <a:gd name="T8" fmla="*/ 1 w 38"/>
                  <a:gd name="T9" fmla="*/ 30 h 33"/>
                  <a:gd name="T10" fmla="*/ 3 w 38"/>
                  <a:gd name="T11" fmla="*/ 33 h 33"/>
                  <a:gd name="T12" fmla="*/ 5 w 38"/>
                  <a:gd name="T13" fmla="*/ 33 h 33"/>
                  <a:gd name="T14" fmla="*/ 6 w 38"/>
                  <a:gd name="T15" fmla="*/ 33 h 33"/>
                  <a:gd name="T16" fmla="*/ 37 w 38"/>
                  <a:gd name="T17" fmla="*/ 6 h 33"/>
                  <a:gd name="T18" fmla="*/ 38 w 38"/>
                  <a:gd name="T19" fmla="*/ 3 h 33"/>
                  <a:gd name="T20" fmla="*/ 36 w 38"/>
                  <a:gd name="T21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3">
                    <a:moveTo>
                      <a:pt x="36" y="1"/>
                    </a:moveTo>
                    <a:cubicBezTo>
                      <a:pt x="36" y="0"/>
                      <a:pt x="35" y="0"/>
                      <a:pt x="34" y="0"/>
                    </a:cubicBezTo>
                    <a:cubicBezTo>
                      <a:pt x="34" y="0"/>
                      <a:pt x="33" y="0"/>
                      <a:pt x="33" y="1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9"/>
                      <a:pt x="1" y="30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3"/>
                      <a:pt x="6" y="33"/>
                      <a:pt x="6" y="33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6"/>
                      <a:pt x="38" y="4"/>
                      <a:pt x="38" y="3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5"/>
              <p:cNvSpPr>
                <a:spLocks/>
              </p:cNvSpPr>
              <p:nvPr/>
            </p:nvSpPr>
            <p:spPr bwMode="auto">
              <a:xfrm>
                <a:off x="5529525" y="5619708"/>
                <a:ext cx="354013" cy="276225"/>
              </a:xfrm>
              <a:custGeom>
                <a:avLst/>
                <a:gdLst>
                  <a:gd name="T0" fmla="*/ 94 w 94"/>
                  <a:gd name="T1" fmla="*/ 70 h 72"/>
                  <a:gd name="T2" fmla="*/ 94 w 94"/>
                  <a:gd name="T3" fmla="*/ 69 h 72"/>
                  <a:gd name="T4" fmla="*/ 94 w 94"/>
                  <a:gd name="T5" fmla="*/ 69 h 72"/>
                  <a:gd name="T6" fmla="*/ 61 w 94"/>
                  <a:gd name="T7" fmla="*/ 8 h 72"/>
                  <a:gd name="T8" fmla="*/ 47 w 94"/>
                  <a:gd name="T9" fmla="*/ 0 h 72"/>
                  <a:gd name="T10" fmla="*/ 33 w 94"/>
                  <a:gd name="T11" fmla="*/ 8 h 72"/>
                  <a:gd name="T12" fmla="*/ 0 w 94"/>
                  <a:gd name="T13" fmla="*/ 69 h 72"/>
                  <a:gd name="T14" fmla="*/ 0 w 94"/>
                  <a:gd name="T15" fmla="*/ 69 h 72"/>
                  <a:gd name="T16" fmla="*/ 0 w 94"/>
                  <a:gd name="T17" fmla="*/ 70 h 72"/>
                  <a:gd name="T18" fmla="*/ 2 w 94"/>
                  <a:gd name="T19" fmla="*/ 72 h 72"/>
                  <a:gd name="T20" fmla="*/ 2 w 94"/>
                  <a:gd name="T21" fmla="*/ 72 h 72"/>
                  <a:gd name="T22" fmla="*/ 2 w 94"/>
                  <a:gd name="T23" fmla="*/ 72 h 72"/>
                  <a:gd name="T24" fmla="*/ 2 w 94"/>
                  <a:gd name="T25" fmla="*/ 72 h 72"/>
                  <a:gd name="T26" fmla="*/ 2 w 94"/>
                  <a:gd name="T27" fmla="*/ 72 h 72"/>
                  <a:gd name="T28" fmla="*/ 4 w 94"/>
                  <a:gd name="T29" fmla="*/ 72 h 72"/>
                  <a:gd name="T30" fmla="*/ 4 w 94"/>
                  <a:gd name="T31" fmla="*/ 72 h 72"/>
                  <a:gd name="T32" fmla="*/ 5 w 94"/>
                  <a:gd name="T33" fmla="*/ 72 h 72"/>
                  <a:gd name="T34" fmla="*/ 6 w 94"/>
                  <a:gd name="T35" fmla="*/ 72 h 72"/>
                  <a:gd name="T36" fmla="*/ 6 w 94"/>
                  <a:gd name="T37" fmla="*/ 71 h 72"/>
                  <a:gd name="T38" fmla="*/ 6 w 94"/>
                  <a:gd name="T39" fmla="*/ 71 h 72"/>
                  <a:gd name="T40" fmla="*/ 40 w 94"/>
                  <a:gd name="T41" fmla="*/ 12 h 72"/>
                  <a:gd name="T42" fmla="*/ 47 w 94"/>
                  <a:gd name="T43" fmla="*/ 7 h 72"/>
                  <a:gd name="T44" fmla="*/ 55 w 94"/>
                  <a:gd name="T45" fmla="*/ 12 h 72"/>
                  <a:gd name="T46" fmla="*/ 88 w 94"/>
                  <a:gd name="T47" fmla="*/ 71 h 72"/>
                  <a:gd name="T48" fmla="*/ 88 w 94"/>
                  <a:gd name="T49" fmla="*/ 71 h 72"/>
                  <a:gd name="T50" fmla="*/ 89 w 94"/>
                  <a:gd name="T51" fmla="*/ 72 h 72"/>
                  <a:gd name="T52" fmla="*/ 89 w 94"/>
                  <a:gd name="T53" fmla="*/ 72 h 72"/>
                  <a:gd name="T54" fmla="*/ 90 w 94"/>
                  <a:gd name="T55" fmla="*/ 72 h 72"/>
                  <a:gd name="T56" fmla="*/ 90 w 94"/>
                  <a:gd name="T57" fmla="*/ 72 h 72"/>
                  <a:gd name="T58" fmla="*/ 92 w 94"/>
                  <a:gd name="T59" fmla="*/ 72 h 72"/>
                  <a:gd name="T60" fmla="*/ 92 w 94"/>
                  <a:gd name="T61" fmla="*/ 72 h 72"/>
                  <a:gd name="T62" fmla="*/ 92 w 94"/>
                  <a:gd name="T63" fmla="*/ 72 h 72"/>
                  <a:gd name="T64" fmla="*/ 92 w 94"/>
                  <a:gd name="T65" fmla="*/ 72 h 72"/>
                  <a:gd name="T66" fmla="*/ 92 w 94"/>
                  <a:gd name="T67" fmla="*/ 72 h 72"/>
                  <a:gd name="T68" fmla="*/ 94 w 94"/>
                  <a:gd name="T6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72">
                    <a:moveTo>
                      <a:pt x="94" y="70"/>
                    </a:moveTo>
                    <a:cubicBezTo>
                      <a:pt x="94" y="70"/>
                      <a:pt x="94" y="69"/>
                      <a:pt x="94" y="69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3" y="67"/>
                      <a:pt x="61" y="8"/>
                      <a:pt x="61" y="8"/>
                    </a:cubicBezTo>
                    <a:cubicBezTo>
                      <a:pt x="58" y="3"/>
                      <a:pt x="53" y="0"/>
                      <a:pt x="47" y="0"/>
                    </a:cubicBezTo>
                    <a:cubicBezTo>
                      <a:pt x="41" y="0"/>
                      <a:pt x="36" y="3"/>
                      <a:pt x="33" y="8"/>
                    </a:cubicBezTo>
                    <a:cubicBezTo>
                      <a:pt x="33" y="8"/>
                      <a:pt x="1" y="67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3" y="72"/>
                      <a:pt x="4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6" y="72"/>
                    </a:cubicBezTo>
                    <a:cubicBezTo>
                      <a:pt x="6" y="72"/>
                      <a:pt x="6" y="72"/>
                      <a:pt x="6" y="71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71"/>
                      <a:pt x="37" y="16"/>
                      <a:pt x="40" y="12"/>
                    </a:cubicBezTo>
                    <a:cubicBezTo>
                      <a:pt x="42" y="8"/>
                      <a:pt x="44" y="7"/>
                      <a:pt x="47" y="7"/>
                    </a:cubicBezTo>
                    <a:cubicBezTo>
                      <a:pt x="50" y="7"/>
                      <a:pt x="52" y="8"/>
                      <a:pt x="55" y="12"/>
                    </a:cubicBezTo>
                    <a:cubicBezTo>
                      <a:pt x="57" y="16"/>
                      <a:pt x="88" y="71"/>
                      <a:pt x="88" y="71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72"/>
                      <a:pt x="88" y="72"/>
                      <a:pt x="89" y="72"/>
                    </a:cubicBezTo>
                    <a:cubicBezTo>
                      <a:pt x="89" y="72"/>
                      <a:pt x="89" y="72"/>
                      <a:pt x="89" y="72"/>
                    </a:cubicBezTo>
                    <a:cubicBezTo>
                      <a:pt x="89" y="72"/>
                      <a:pt x="89" y="72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72"/>
                      <a:pt x="91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4" y="72"/>
                      <a:pt x="94" y="71"/>
                      <a:pt x="94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88" b="20791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5221" y="1832227"/>
            <a:ext cx="7030453" cy="23876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5221" y="4311902"/>
            <a:ext cx="7030453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822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5" b="-1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5221" y="1832227"/>
            <a:ext cx="7030453" cy="23876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5221" y="4311902"/>
            <a:ext cx="7030453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0473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" b="1258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5221" y="1832227"/>
            <a:ext cx="7030453" cy="23876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5221" y="4311902"/>
            <a:ext cx="7030453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80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5221" y="1832227"/>
            <a:ext cx="7030453" cy="23876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5221" y="4311902"/>
            <a:ext cx="7030453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47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5221" y="1832227"/>
            <a:ext cx="7030453" cy="23876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5221" y="4311902"/>
            <a:ext cx="7030453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44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62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882374"/>
            <a:ext cx="11277600" cy="38158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2015 Cylance, Inc.</a:t>
            </a:r>
          </a:p>
        </p:txBody>
      </p:sp>
    </p:spTree>
    <p:extLst>
      <p:ext uri="{BB962C8B-B14F-4D97-AF65-F5344CB8AC3E}">
        <p14:creationId xmlns:p14="http://schemas.microsoft.com/office/powerpoint/2010/main" val="81254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1163"/>
            <a:ext cx="5540375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05075"/>
            <a:ext cx="5540375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5626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56260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91592"/>
            <a:ext cx="11277600" cy="5450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882374"/>
            <a:ext cx="11277600" cy="38158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2015 Cylance, Inc.</a:t>
            </a:r>
          </a:p>
        </p:txBody>
      </p:sp>
    </p:spTree>
    <p:extLst>
      <p:ext uri="{BB962C8B-B14F-4D97-AF65-F5344CB8AC3E}">
        <p14:creationId xmlns:p14="http://schemas.microsoft.com/office/powerpoint/2010/main" val="178005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882374"/>
            <a:ext cx="11277600" cy="38158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117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2015 Cylance, Inc.</a:t>
            </a:r>
          </a:p>
        </p:txBody>
      </p:sp>
    </p:spTree>
    <p:extLst>
      <p:ext uri="{BB962C8B-B14F-4D97-AF65-F5344CB8AC3E}">
        <p14:creationId xmlns:p14="http://schemas.microsoft.com/office/powerpoint/2010/main" val="166034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2015 Cylance, Inc.</a:t>
            </a:r>
          </a:p>
        </p:txBody>
      </p:sp>
    </p:spTree>
    <p:extLst>
      <p:ext uri="{BB962C8B-B14F-4D97-AF65-F5344CB8AC3E}">
        <p14:creationId xmlns:p14="http://schemas.microsoft.com/office/powerpoint/2010/main" val="10070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88" b="20791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221" y="1832227"/>
            <a:ext cx="6792829" cy="23876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221" y="4311902"/>
            <a:ext cx="6792829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74259" y="408174"/>
            <a:ext cx="2437297" cy="368317"/>
            <a:chOff x="574259" y="408174"/>
            <a:chExt cx="2437297" cy="368317"/>
          </a:xfrm>
        </p:grpSpPr>
        <p:grpSp>
          <p:nvGrpSpPr>
            <p:cNvPr id="8" name="Group 7"/>
            <p:cNvGrpSpPr/>
            <p:nvPr/>
          </p:nvGrpSpPr>
          <p:grpSpPr>
            <a:xfrm>
              <a:off x="574259" y="408174"/>
              <a:ext cx="284796" cy="368317"/>
              <a:chOff x="3567375" y="5546683"/>
              <a:chExt cx="330201" cy="427038"/>
            </a:xfrm>
            <a:solidFill>
              <a:srgbClr val="69D03B"/>
            </a:solidFill>
          </p:grpSpPr>
          <p:sp>
            <p:nvSpPr>
              <p:cNvPr id="20" name="Freeform 5"/>
              <p:cNvSpPr>
                <a:spLocks/>
              </p:cNvSpPr>
              <p:nvPr/>
            </p:nvSpPr>
            <p:spPr bwMode="auto">
              <a:xfrm>
                <a:off x="3686438" y="5546683"/>
                <a:ext cx="211138" cy="384175"/>
              </a:xfrm>
              <a:custGeom>
                <a:avLst/>
                <a:gdLst>
                  <a:gd name="T0" fmla="*/ 48 w 56"/>
                  <a:gd name="T1" fmla="*/ 9 h 100"/>
                  <a:gd name="T2" fmla="*/ 48 w 56"/>
                  <a:gd name="T3" fmla="*/ 9 h 100"/>
                  <a:gd name="T4" fmla="*/ 28 w 56"/>
                  <a:gd name="T5" fmla="*/ 4 h 100"/>
                  <a:gd name="T6" fmla="*/ 28 w 56"/>
                  <a:gd name="T7" fmla="*/ 39 h 100"/>
                  <a:gd name="T8" fmla="*/ 25 w 56"/>
                  <a:gd name="T9" fmla="*/ 48 h 100"/>
                  <a:gd name="T10" fmla="*/ 18 w 56"/>
                  <a:gd name="T11" fmla="*/ 57 h 100"/>
                  <a:gd name="T12" fmla="*/ 16 w 56"/>
                  <a:gd name="T13" fmla="*/ 54 h 100"/>
                  <a:gd name="T14" fmla="*/ 22 w 56"/>
                  <a:gd name="T15" fmla="*/ 46 h 100"/>
                  <a:gd name="T16" fmla="*/ 24 w 56"/>
                  <a:gd name="T17" fmla="*/ 39 h 100"/>
                  <a:gd name="T18" fmla="*/ 24 w 56"/>
                  <a:gd name="T19" fmla="*/ 3 h 100"/>
                  <a:gd name="T20" fmla="*/ 14 w 56"/>
                  <a:gd name="T21" fmla="*/ 0 h 100"/>
                  <a:gd name="T22" fmla="*/ 14 w 56"/>
                  <a:gd name="T23" fmla="*/ 0 h 100"/>
                  <a:gd name="T24" fmla="*/ 12 w 56"/>
                  <a:gd name="T25" fmla="*/ 0 h 100"/>
                  <a:gd name="T26" fmla="*/ 12 w 56"/>
                  <a:gd name="T27" fmla="*/ 0 h 100"/>
                  <a:gd name="T28" fmla="*/ 12 w 56"/>
                  <a:gd name="T29" fmla="*/ 0 h 100"/>
                  <a:gd name="T30" fmla="*/ 10 w 56"/>
                  <a:gd name="T31" fmla="*/ 0 h 100"/>
                  <a:gd name="T32" fmla="*/ 10 w 56"/>
                  <a:gd name="T33" fmla="*/ 0 h 100"/>
                  <a:gd name="T34" fmla="*/ 0 w 56"/>
                  <a:gd name="T35" fmla="*/ 3 h 100"/>
                  <a:gd name="T36" fmla="*/ 0 w 56"/>
                  <a:gd name="T37" fmla="*/ 37 h 100"/>
                  <a:gd name="T38" fmla="*/ 2 w 56"/>
                  <a:gd name="T39" fmla="*/ 44 h 100"/>
                  <a:gd name="T40" fmla="*/ 28 w 56"/>
                  <a:gd name="T41" fmla="*/ 76 h 100"/>
                  <a:gd name="T42" fmla="*/ 31 w 56"/>
                  <a:gd name="T43" fmla="*/ 86 h 100"/>
                  <a:gd name="T44" fmla="*/ 31 w 56"/>
                  <a:gd name="T45" fmla="*/ 100 h 100"/>
                  <a:gd name="T46" fmla="*/ 52 w 56"/>
                  <a:gd name="T47" fmla="*/ 86 h 100"/>
                  <a:gd name="T48" fmla="*/ 52 w 56"/>
                  <a:gd name="T49" fmla="*/ 86 h 100"/>
                  <a:gd name="T50" fmla="*/ 56 w 56"/>
                  <a:gd name="T51" fmla="*/ 78 h 100"/>
                  <a:gd name="T52" fmla="*/ 56 w 56"/>
                  <a:gd name="T53" fmla="*/ 18 h 100"/>
                  <a:gd name="T54" fmla="*/ 48 w 56"/>
                  <a:gd name="T55" fmla="*/ 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0">
                    <a:moveTo>
                      <a:pt x="48" y="9"/>
                    </a:moveTo>
                    <a:cubicBezTo>
                      <a:pt x="48" y="9"/>
                      <a:pt x="48" y="9"/>
                      <a:pt x="48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42"/>
                      <a:pt x="27" y="46"/>
                      <a:pt x="25" y="48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3" y="45"/>
                      <a:pt x="24" y="41"/>
                      <a:pt x="24" y="39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9"/>
                      <a:pt x="1" y="43"/>
                      <a:pt x="2" y="44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0" y="79"/>
                      <a:pt x="31" y="83"/>
                      <a:pt x="31" y="86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4" y="84"/>
                      <a:pt x="56" y="81"/>
                      <a:pt x="56" y="7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3"/>
                      <a:pt x="53" y="9"/>
                      <a:pt x="4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/>
              <p:cNvSpPr>
                <a:spLocks/>
              </p:cNvSpPr>
              <p:nvPr/>
            </p:nvSpPr>
            <p:spPr bwMode="auto">
              <a:xfrm>
                <a:off x="3567375" y="5560971"/>
                <a:ext cx="209550" cy="412750"/>
              </a:xfrm>
              <a:custGeom>
                <a:avLst/>
                <a:gdLst>
                  <a:gd name="T0" fmla="*/ 54 w 56"/>
                  <a:gd name="T1" fmla="*/ 75 h 107"/>
                  <a:gd name="T2" fmla="*/ 28 w 56"/>
                  <a:gd name="T3" fmla="*/ 43 h 107"/>
                  <a:gd name="T4" fmla="*/ 24 w 56"/>
                  <a:gd name="T5" fmla="*/ 33 h 107"/>
                  <a:gd name="T6" fmla="*/ 24 w 56"/>
                  <a:gd name="T7" fmla="*/ 0 h 107"/>
                  <a:gd name="T8" fmla="*/ 8 w 56"/>
                  <a:gd name="T9" fmla="*/ 5 h 107"/>
                  <a:gd name="T10" fmla="*/ 8 w 56"/>
                  <a:gd name="T11" fmla="*/ 5 h 107"/>
                  <a:gd name="T12" fmla="*/ 0 w 56"/>
                  <a:gd name="T13" fmla="*/ 14 h 107"/>
                  <a:gd name="T14" fmla="*/ 0 w 56"/>
                  <a:gd name="T15" fmla="*/ 74 h 107"/>
                  <a:gd name="T16" fmla="*/ 4 w 56"/>
                  <a:gd name="T17" fmla="*/ 82 h 107"/>
                  <a:gd name="T18" fmla="*/ 4 w 56"/>
                  <a:gd name="T19" fmla="*/ 82 h 107"/>
                  <a:gd name="T20" fmla="*/ 25 w 56"/>
                  <a:gd name="T21" fmla="*/ 96 h 107"/>
                  <a:gd name="T22" fmla="*/ 25 w 56"/>
                  <a:gd name="T23" fmla="*/ 82 h 107"/>
                  <a:gd name="T24" fmla="*/ 28 w 56"/>
                  <a:gd name="T25" fmla="*/ 73 h 107"/>
                  <a:gd name="T26" fmla="*/ 37 w 56"/>
                  <a:gd name="T27" fmla="*/ 61 h 107"/>
                  <a:gd name="T28" fmla="*/ 40 w 56"/>
                  <a:gd name="T29" fmla="*/ 64 h 107"/>
                  <a:gd name="T30" fmla="*/ 31 w 56"/>
                  <a:gd name="T31" fmla="*/ 74 h 107"/>
                  <a:gd name="T32" fmla="*/ 29 w 56"/>
                  <a:gd name="T33" fmla="*/ 88 h 107"/>
                  <a:gd name="T34" fmla="*/ 29 w 56"/>
                  <a:gd name="T35" fmla="*/ 98 h 107"/>
                  <a:gd name="T36" fmla="*/ 38 w 56"/>
                  <a:gd name="T37" fmla="*/ 105 h 107"/>
                  <a:gd name="T38" fmla="*/ 38 w 56"/>
                  <a:gd name="T39" fmla="*/ 105 h 107"/>
                  <a:gd name="T40" fmla="*/ 44 w 56"/>
                  <a:gd name="T41" fmla="*/ 107 h 107"/>
                  <a:gd name="T42" fmla="*/ 44 w 56"/>
                  <a:gd name="T43" fmla="*/ 107 h 107"/>
                  <a:gd name="T44" fmla="*/ 44 w 56"/>
                  <a:gd name="T45" fmla="*/ 107 h 107"/>
                  <a:gd name="T46" fmla="*/ 50 w 56"/>
                  <a:gd name="T47" fmla="*/ 105 h 107"/>
                  <a:gd name="T48" fmla="*/ 50 w 56"/>
                  <a:gd name="T49" fmla="*/ 105 h 107"/>
                  <a:gd name="T50" fmla="*/ 56 w 56"/>
                  <a:gd name="T51" fmla="*/ 100 h 107"/>
                  <a:gd name="T52" fmla="*/ 56 w 56"/>
                  <a:gd name="T53" fmla="*/ 82 h 107"/>
                  <a:gd name="T54" fmla="*/ 54 w 56"/>
                  <a:gd name="T55" fmla="*/ 7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7">
                    <a:moveTo>
                      <a:pt x="54" y="75"/>
                    </a:moveTo>
                    <a:cubicBezTo>
                      <a:pt x="28" y="43"/>
                      <a:pt x="28" y="43"/>
                      <a:pt x="28" y="43"/>
                    </a:cubicBezTo>
                    <a:cubicBezTo>
                      <a:pt x="26" y="41"/>
                      <a:pt x="24" y="36"/>
                      <a:pt x="24" y="3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5"/>
                      <a:pt x="0" y="9"/>
                      <a:pt x="0" y="1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2" y="80"/>
                      <a:pt x="4" y="82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5" y="79"/>
                      <a:pt x="26" y="75"/>
                      <a:pt x="28" y="73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1" y="74"/>
                      <a:pt x="31" y="74"/>
                      <a:pt x="31" y="74"/>
                    </a:cubicBezTo>
                    <a:cubicBezTo>
                      <a:pt x="29" y="77"/>
                      <a:pt x="29" y="81"/>
                      <a:pt x="29" y="88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40" y="106"/>
                      <a:pt x="42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6" y="107"/>
                      <a:pt x="48" y="106"/>
                      <a:pt x="50" y="105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56" y="100"/>
                      <a:pt x="56" y="100"/>
                      <a:pt x="56" y="100"/>
                    </a:cubicBezTo>
                    <a:cubicBezTo>
                      <a:pt x="56" y="82"/>
                      <a:pt x="56" y="82"/>
                      <a:pt x="56" y="82"/>
                    </a:cubicBezTo>
                    <a:cubicBezTo>
                      <a:pt x="56" y="80"/>
                      <a:pt x="55" y="77"/>
                      <a:pt x="54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051411" y="490682"/>
              <a:ext cx="1960145" cy="179288"/>
              <a:chOff x="4172213" y="5611771"/>
              <a:chExt cx="3106738" cy="284162"/>
            </a:xfrm>
          </p:grpSpPr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6018475" y="5619708"/>
                <a:ext cx="360363" cy="276225"/>
              </a:xfrm>
              <a:custGeom>
                <a:avLst/>
                <a:gdLst>
                  <a:gd name="T0" fmla="*/ 94 w 96"/>
                  <a:gd name="T1" fmla="*/ 0 h 72"/>
                  <a:gd name="T2" fmla="*/ 91 w 96"/>
                  <a:gd name="T3" fmla="*/ 0 h 72"/>
                  <a:gd name="T4" fmla="*/ 89 w 96"/>
                  <a:gd name="T5" fmla="*/ 2 h 72"/>
                  <a:gd name="T6" fmla="*/ 89 w 96"/>
                  <a:gd name="T7" fmla="*/ 58 h 72"/>
                  <a:gd name="T8" fmla="*/ 81 w 96"/>
                  <a:gd name="T9" fmla="*/ 65 h 72"/>
                  <a:gd name="T10" fmla="*/ 77 w 96"/>
                  <a:gd name="T11" fmla="*/ 63 h 72"/>
                  <a:gd name="T12" fmla="*/ 25 w 96"/>
                  <a:gd name="T13" fmla="*/ 5 h 72"/>
                  <a:gd name="T14" fmla="*/ 14 w 96"/>
                  <a:gd name="T15" fmla="*/ 0 h 72"/>
                  <a:gd name="T16" fmla="*/ 0 w 96"/>
                  <a:gd name="T17" fmla="*/ 16 h 72"/>
                  <a:gd name="T18" fmla="*/ 0 w 96"/>
                  <a:gd name="T19" fmla="*/ 70 h 72"/>
                  <a:gd name="T20" fmla="*/ 2 w 96"/>
                  <a:gd name="T21" fmla="*/ 72 h 72"/>
                  <a:gd name="T22" fmla="*/ 5 w 96"/>
                  <a:gd name="T23" fmla="*/ 72 h 72"/>
                  <a:gd name="T24" fmla="*/ 7 w 96"/>
                  <a:gd name="T25" fmla="*/ 70 h 72"/>
                  <a:gd name="T26" fmla="*/ 7 w 96"/>
                  <a:gd name="T27" fmla="*/ 16 h 72"/>
                  <a:gd name="T28" fmla="*/ 14 w 96"/>
                  <a:gd name="T29" fmla="*/ 7 h 72"/>
                  <a:gd name="T30" fmla="*/ 19 w 96"/>
                  <a:gd name="T31" fmla="*/ 10 h 72"/>
                  <a:gd name="T32" fmla="*/ 71 w 96"/>
                  <a:gd name="T33" fmla="*/ 68 h 72"/>
                  <a:gd name="T34" fmla="*/ 81 w 96"/>
                  <a:gd name="T35" fmla="*/ 72 h 72"/>
                  <a:gd name="T36" fmla="*/ 96 w 96"/>
                  <a:gd name="T37" fmla="*/ 58 h 72"/>
                  <a:gd name="T38" fmla="*/ 96 w 96"/>
                  <a:gd name="T39" fmla="*/ 2 h 72"/>
                  <a:gd name="T40" fmla="*/ 94 w 96"/>
                  <a:gd name="T4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" h="72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0" y="0"/>
                      <a:pt x="89" y="1"/>
                      <a:pt x="89" y="2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89" y="65"/>
                      <a:pt x="83" y="65"/>
                      <a:pt x="81" y="65"/>
                    </a:cubicBezTo>
                    <a:cubicBezTo>
                      <a:pt x="80" y="65"/>
                      <a:pt x="78" y="64"/>
                      <a:pt x="77" y="6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2" y="2"/>
                      <a:pt x="18" y="0"/>
                      <a:pt x="14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6" y="72"/>
                      <a:pt x="7" y="71"/>
                      <a:pt x="7" y="7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1"/>
                      <a:pt x="11" y="7"/>
                      <a:pt x="14" y="7"/>
                    </a:cubicBezTo>
                    <a:cubicBezTo>
                      <a:pt x="16" y="7"/>
                      <a:pt x="18" y="8"/>
                      <a:pt x="19" y="10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4" y="71"/>
                      <a:pt x="78" y="72"/>
                      <a:pt x="81" y="72"/>
                    </a:cubicBezTo>
                    <a:cubicBezTo>
                      <a:pt x="90" y="72"/>
                      <a:pt x="96" y="67"/>
                      <a:pt x="96" y="58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4172213" y="5619708"/>
                <a:ext cx="312738" cy="276225"/>
              </a:xfrm>
              <a:custGeom>
                <a:avLst/>
                <a:gdLst>
                  <a:gd name="T0" fmla="*/ 81 w 83"/>
                  <a:gd name="T1" fmla="*/ 65 h 72"/>
                  <a:gd name="T2" fmla="*/ 14 w 83"/>
                  <a:gd name="T3" fmla="*/ 65 h 72"/>
                  <a:gd name="T4" fmla="*/ 7 w 83"/>
                  <a:gd name="T5" fmla="*/ 56 h 72"/>
                  <a:gd name="T6" fmla="*/ 7 w 83"/>
                  <a:gd name="T7" fmla="*/ 16 h 72"/>
                  <a:gd name="T8" fmla="*/ 9 w 83"/>
                  <a:gd name="T9" fmla="*/ 10 h 72"/>
                  <a:gd name="T10" fmla="*/ 14 w 83"/>
                  <a:gd name="T11" fmla="*/ 7 h 72"/>
                  <a:gd name="T12" fmla="*/ 81 w 83"/>
                  <a:gd name="T13" fmla="*/ 7 h 72"/>
                  <a:gd name="T14" fmla="*/ 83 w 83"/>
                  <a:gd name="T15" fmla="*/ 5 h 72"/>
                  <a:gd name="T16" fmla="*/ 83 w 83"/>
                  <a:gd name="T17" fmla="*/ 2 h 72"/>
                  <a:gd name="T18" fmla="*/ 81 w 83"/>
                  <a:gd name="T19" fmla="*/ 0 h 72"/>
                  <a:gd name="T20" fmla="*/ 14 w 83"/>
                  <a:gd name="T21" fmla="*/ 0 h 72"/>
                  <a:gd name="T22" fmla="*/ 4 w 83"/>
                  <a:gd name="T23" fmla="*/ 5 h 72"/>
                  <a:gd name="T24" fmla="*/ 0 w 83"/>
                  <a:gd name="T25" fmla="*/ 15 h 72"/>
                  <a:gd name="T26" fmla="*/ 0 w 83"/>
                  <a:gd name="T27" fmla="*/ 56 h 72"/>
                  <a:gd name="T28" fmla="*/ 14 w 83"/>
                  <a:gd name="T29" fmla="*/ 72 h 72"/>
                  <a:gd name="T30" fmla="*/ 81 w 83"/>
                  <a:gd name="T31" fmla="*/ 72 h 72"/>
                  <a:gd name="T32" fmla="*/ 83 w 83"/>
                  <a:gd name="T33" fmla="*/ 70 h 72"/>
                  <a:gd name="T34" fmla="*/ 83 w 83"/>
                  <a:gd name="T35" fmla="*/ 67 h 72"/>
                  <a:gd name="T36" fmla="*/ 81 w 83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2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5078675" y="5619708"/>
                <a:ext cx="315913" cy="276225"/>
              </a:xfrm>
              <a:custGeom>
                <a:avLst/>
                <a:gdLst>
                  <a:gd name="T0" fmla="*/ 82 w 84"/>
                  <a:gd name="T1" fmla="*/ 65 h 72"/>
                  <a:gd name="T2" fmla="*/ 15 w 84"/>
                  <a:gd name="T3" fmla="*/ 65 h 72"/>
                  <a:gd name="T4" fmla="*/ 7 w 84"/>
                  <a:gd name="T5" fmla="*/ 56 h 72"/>
                  <a:gd name="T6" fmla="*/ 7 w 84"/>
                  <a:gd name="T7" fmla="*/ 2 h 72"/>
                  <a:gd name="T8" fmla="*/ 5 w 84"/>
                  <a:gd name="T9" fmla="*/ 0 h 72"/>
                  <a:gd name="T10" fmla="*/ 2 w 84"/>
                  <a:gd name="T11" fmla="*/ 0 h 72"/>
                  <a:gd name="T12" fmla="*/ 0 w 84"/>
                  <a:gd name="T13" fmla="*/ 2 h 72"/>
                  <a:gd name="T14" fmla="*/ 0 w 84"/>
                  <a:gd name="T15" fmla="*/ 56 h 72"/>
                  <a:gd name="T16" fmla="*/ 15 w 84"/>
                  <a:gd name="T17" fmla="*/ 72 h 72"/>
                  <a:gd name="T18" fmla="*/ 82 w 84"/>
                  <a:gd name="T19" fmla="*/ 72 h 72"/>
                  <a:gd name="T20" fmla="*/ 84 w 84"/>
                  <a:gd name="T21" fmla="*/ 70 h 72"/>
                  <a:gd name="T22" fmla="*/ 84 w 84"/>
                  <a:gd name="T23" fmla="*/ 67 h 72"/>
                  <a:gd name="T24" fmla="*/ 82 w 84"/>
                  <a:gd name="T25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72">
                    <a:moveTo>
                      <a:pt x="82" y="65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1" y="65"/>
                      <a:pt x="7" y="61"/>
                      <a:pt x="7" y="5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7" y="72"/>
                      <a:pt x="15" y="72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2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6515363" y="5619708"/>
                <a:ext cx="315913" cy="276225"/>
              </a:xfrm>
              <a:custGeom>
                <a:avLst/>
                <a:gdLst>
                  <a:gd name="T0" fmla="*/ 81 w 84"/>
                  <a:gd name="T1" fmla="*/ 65 h 72"/>
                  <a:gd name="T2" fmla="*/ 14 w 84"/>
                  <a:gd name="T3" fmla="*/ 65 h 72"/>
                  <a:gd name="T4" fmla="*/ 7 w 84"/>
                  <a:gd name="T5" fmla="*/ 56 h 72"/>
                  <a:gd name="T6" fmla="*/ 7 w 84"/>
                  <a:gd name="T7" fmla="*/ 16 h 72"/>
                  <a:gd name="T8" fmla="*/ 9 w 84"/>
                  <a:gd name="T9" fmla="*/ 10 h 72"/>
                  <a:gd name="T10" fmla="*/ 14 w 84"/>
                  <a:gd name="T11" fmla="*/ 7 h 72"/>
                  <a:gd name="T12" fmla="*/ 81 w 84"/>
                  <a:gd name="T13" fmla="*/ 8 h 72"/>
                  <a:gd name="T14" fmla="*/ 84 w 84"/>
                  <a:gd name="T15" fmla="*/ 5 h 72"/>
                  <a:gd name="T16" fmla="*/ 84 w 84"/>
                  <a:gd name="T17" fmla="*/ 2 h 72"/>
                  <a:gd name="T18" fmla="*/ 81 w 84"/>
                  <a:gd name="T19" fmla="*/ 0 h 72"/>
                  <a:gd name="T20" fmla="*/ 14 w 84"/>
                  <a:gd name="T21" fmla="*/ 0 h 72"/>
                  <a:gd name="T22" fmla="*/ 4 w 84"/>
                  <a:gd name="T23" fmla="*/ 5 h 72"/>
                  <a:gd name="T24" fmla="*/ 0 w 84"/>
                  <a:gd name="T25" fmla="*/ 15 h 72"/>
                  <a:gd name="T26" fmla="*/ 0 w 84"/>
                  <a:gd name="T27" fmla="*/ 56 h 72"/>
                  <a:gd name="T28" fmla="*/ 14 w 84"/>
                  <a:gd name="T29" fmla="*/ 72 h 72"/>
                  <a:gd name="T30" fmla="*/ 81 w 84"/>
                  <a:gd name="T31" fmla="*/ 72 h 72"/>
                  <a:gd name="T32" fmla="*/ 84 w 84"/>
                  <a:gd name="T33" fmla="*/ 70 h 72"/>
                  <a:gd name="T34" fmla="*/ 84 w 84"/>
                  <a:gd name="T35" fmla="*/ 67 h 72"/>
                  <a:gd name="T36" fmla="*/ 81 w 84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3" y="8"/>
                      <a:pt x="84" y="7"/>
                      <a:pt x="84" y="5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7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7034475" y="5746708"/>
                <a:ext cx="149225" cy="26988"/>
              </a:xfrm>
              <a:custGeom>
                <a:avLst/>
                <a:gdLst>
                  <a:gd name="T0" fmla="*/ 38 w 40"/>
                  <a:gd name="T1" fmla="*/ 0 h 7"/>
                  <a:gd name="T2" fmla="*/ 2 w 40"/>
                  <a:gd name="T3" fmla="*/ 0 h 7"/>
                  <a:gd name="T4" fmla="*/ 0 w 40"/>
                  <a:gd name="T5" fmla="*/ 2 h 7"/>
                  <a:gd name="T6" fmla="*/ 0 w 40"/>
                  <a:gd name="T7" fmla="*/ 5 h 7"/>
                  <a:gd name="T8" fmla="*/ 2 w 40"/>
                  <a:gd name="T9" fmla="*/ 7 h 7"/>
                  <a:gd name="T10" fmla="*/ 38 w 40"/>
                  <a:gd name="T11" fmla="*/ 7 h 7"/>
                  <a:gd name="T12" fmla="*/ 38 w 40"/>
                  <a:gd name="T13" fmla="*/ 7 h 7"/>
                  <a:gd name="T14" fmla="*/ 40 w 40"/>
                  <a:gd name="T15" fmla="*/ 5 h 7"/>
                  <a:gd name="T16" fmla="*/ 40 w 40"/>
                  <a:gd name="T17" fmla="*/ 2 h 7"/>
                  <a:gd name="T18" fmla="*/ 38 w 40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7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9" y="7"/>
                      <a:pt x="40" y="6"/>
                      <a:pt x="40" y="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6966213" y="5619708"/>
                <a:ext cx="312738" cy="276225"/>
              </a:xfrm>
              <a:custGeom>
                <a:avLst/>
                <a:gdLst>
                  <a:gd name="T0" fmla="*/ 83 w 83"/>
                  <a:gd name="T1" fmla="*/ 67 h 72"/>
                  <a:gd name="T2" fmla="*/ 81 w 83"/>
                  <a:gd name="T3" fmla="*/ 65 h 72"/>
                  <a:gd name="T4" fmla="*/ 14 w 83"/>
                  <a:gd name="T5" fmla="*/ 65 h 72"/>
                  <a:gd name="T6" fmla="*/ 7 w 83"/>
                  <a:gd name="T7" fmla="*/ 56 h 72"/>
                  <a:gd name="T8" fmla="*/ 7 w 83"/>
                  <a:gd name="T9" fmla="*/ 16 h 72"/>
                  <a:gd name="T10" fmla="*/ 9 w 83"/>
                  <a:gd name="T11" fmla="*/ 10 h 72"/>
                  <a:gd name="T12" fmla="*/ 14 w 83"/>
                  <a:gd name="T13" fmla="*/ 7 h 72"/>
                  <a:gd name="T14" fmla="*/ 81 w 83"/>
                  <a:gd name="T15" fmla="*/ 7 h 72"/>
                  <a:gd name="T16" fmla="*/ 83 w 83"/>
                  <a:gd name="T17" fmla="*/ 5 h 72"/>
                  <a:gd name="T18" fmla="*/ 83 w 83"/>
                  <a:gd name="T19" fmla="*/ 2 h 72"/>
                  <a:gd name="T20" fmla="*/ 81 w 83"/>
                  <a:gd name="T21" fmla="*/ 0 h 72"/>
                  <a:gd name="T22" fmla="*/ 14 w 83"/>
                  <a:gd name="T23" fmla="*/ 0 h 72"/>
                  <a:gd name="T24" fmla="*/ 4 w 83"/>
                  <a:gd name="T25" fmla="*/ 5 h 72"/>
                  <a:gd name="T26" fmla="*/ 0 w 83"/>
                  <a:gd name="T27" fmla="*/ 15 h 72"/>
                  <a:gd name="T28" fmla="*/ 0 w 83"/>
                  <a:gd name="T29" fmla="*/ 56 h 72"/>
                  <a:gd name="T30" fmla="*/ 14 w 83"/>
                  <a:gd name="T31" fmla="*/ 72 h 72"/>
                  <a:gd name="T32" fmla="*/ 81 w 83"/>
                  <a:gd name="T33" fmla="*/ 72 h 72"/>
                  <a:gd name="T34" fmla="*/ 83 w 83"/>
                  <a:gd name="T35" fmla="*/ 70 h 72"/>
                  <a:gd name="T36" fmla="*/ 83 w 83"/>
                  <a:gd name="T37" fmla="*/ 6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3" y="67"/>
                    </a:moveTo>
                    <a:cubicBezTo>
                      <a:pt x="83" y="66"/>
                      <a:pt x="82" y="65"/>
                      <a:pt x="81" y="65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lnTo>
                      <a:pt x="83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4619888" y="5619708"/>
                <a:ext cx="176213" cy="276225"/>
              </a:xfrm>
              <a:custGeom>
                <a:avLst/>
                <a:gdLst>
                  <a:gd name="T0" fmla="*/ 46 w 47"/>
                  <a:gd name="T1" fmla="*/ 34 h 72"/>
                  <a:gd name="T2" fmla="*/ 6 w 47"/>
                  <a:gd name="T3" fmla="*/ 1 h 72"/>
                  <a:gd name="T4" fmla="*/ 5 w 47"/>
                  <a:gd name="T5" fmla="*/ 0 h 72"/>
                  <a:gd name="T6" fmla="*/ 3 w 47"/>
                  <a:gd name="T7" fmla="*/ 1 h 72"/>
                  <a:gd name="T8" fmla="*/ 1 w 47"/>
                  <a:gd name="T9" fmla="*/ 3 h 72"/>
                  <a:gd name="T10" fmla="*/ 1 w 47"/>
                  <a:gd name="T11" fmla="*/ 6 h 72"/>
                  <a:gd name="T12" fmla="*/ 39 w 47"/>
                  <a:gd name="T13" fmla="*/ 39 h 72"/>
                  <a:gd name="T14" fmla="*/ 39 w 47"/>
                  <a:gd name="T15" fmla="*/ 70 h 72"/>
                  <a:gd name="T16" fmla="*/ 42 w 47"/>
                  <a:gd name="T17" fmla="*/ 72 h 72"/>
                  <a:gd name="T18" fmla="*/ 42 w 47"/>
                  <a:gd name="T19" fmla="*/ 72 h 72"/>
                  <a:gd name="T20" fmla="*/ 45 w 47"/>
                  <a:gd name="T21" fmla="*/ 72 h 72"/>
                  <a:gd name="T22" fmla="*/ 47 w 47"/>
                  <a:gd name="T23" fmla="*/ 70 h 72"/>
                  <a:gd name="T24" fmla="*/ 47 w 47"/>
                  <a:gd name="T25" fmla="*/ 37 h 72"/>
                  <a:gd name="T26" fmla="*/ 46 w 47"/>
                  <a:gd name="T27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72">
                    <a:moveTo>
                      <a:pt x="46" y="34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1"/>
                      <a:pt x="40" y="72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6" y="72"/>
                      <a:pt x="47" y="71"/>
                      <a:pt x="47" y="7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6"/>
                      <a:pt x="47" y="35"/>
                      <a:pt x="46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4807213" y="5611771"/>
                <a:ext cx="142875" cy="127000"/>
              </a:xfrm>
              <a:custGeom>
                <a:avLst/>
                <a:gdLst>
                  <a:gd name="T0" fmla="*/ 36 w 38"/>
                  <a:gd name="T1" fmla="*/ 1 h 33"/>
                  <a:gd name="T2" fmla="*/ 34 w 38"/>
                  <a:gd name="T3" fmla="*/ 0 h 33"/>
                  <a:gd name="T4" fmla="*/ 33 w 38"/>
                  <a:gd name="T5" fmla="*/ 1 h 33"/>
                  <a:gd name="T6" fmla="*/ 1 w 38"/>
                  <a:gd name="T7" fmla="*/ 27 h 33"/>
                  <a:gd name="T8" fmla="*/ 1 w 38"/>
                  <a:gd name="T9" fmla="*/ 30 h 33"/>
                  <a:gd name="T10" fmla="*/ 3 w 38"/>
                  <a:gd name="T11" fmla="*/ 33 h 33"/>
                  <a:gd name="T12" fmla="*/ 5 w 38"/>
                  <a:gd name="T13" fmla="*/ 33 h 33"/>
                  <a:gd name="T14" fmla="*/ 6 w 38"/>
                  <a:gd name="T15" fmla="*/ 33 h 33"/>
                  <a:gd name="T16" fmla="*/ 37 w 38"/>
                  <a:gd name="T17" fmla="*/ 6 h 33"/>
                  <a:gd name="T18" fmla="*/ 38 w 38"/>
                  <a:gd name="T19" fmla="*/ 3 h 33"/>
                  <a:gd name="T20" fmla="*/ 36 w 38"/>
                  <a:gd name="T21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3">
                    <a:moveTo>
                      <a:pt x="36" y="1"/>
                    </a:moveTo>
                    <a:cubicBezTo>
                      <a:pt x="36" y="0"/>
                      <a:pt x="35" y="0"/>
                      <a:pt x="34" y="0"/>
                    </a:cubicBezTo>
                    <a:cubicBezTo>
                      <a:pt x="34" y="0"/>
                      <a:pt x="33" y="0"/>
                      <a:pt x="33" y="1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9"/>
                      <a:pt x="1" y="30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3"/>
                      <a:pt x="6" y="33"/>
                      <a:pt x="6" y="33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6"/>
                      <a:pt x="38" y="4"/>
                      <a:pt x="38" y="3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auto">
              <a:xfrm>
                <a:off x="5529525" y="5619708"/>
                <a:ext cx="354013" cy="276225"/>
              </a:xfrm>
              <a:custGeom>
                <a:avLst/>
                <a:gdLst>
                  <a:gd name="T0" fmla="*/ 94 w 94"/>
                  <a:gd name="T1" fmla="*/ 70 h 72"/>
                  <a:gd name="T2" fmla="*/ 94 w 94"/>
                  <a:gd name="T3" fmla="*/ 69 h 72"/>
                  <a:gd name="T4" fmla="*/ 94 w 94"/>
                  <a:gd name="T5" fmla="*/ 69 h 72"/>
                  <a:gd name="T6" fmla="*/ 61 w 94"/>
                  <a:gd name="T7" fmla="*/ 8 h 72"/>
                  <a:gd name="T8" fmla="*/ 47 w 94"/>
                  <a:gd name="T9" fmla="*/ 0 h 72"/>
                  <a:gd name="T10" fmla="*/ 33 w 94"/>
                  <a:gd name="T11" fmla="*/ 8 h 72"/>
                  <a:gd name="T12" fmla="*/ 0 w 94"/>
                  <a:gd name="T13" fmla="*/ 69 h 72"/>
                  <a:gd name="T14" fmla="*/ 0 w 94"/>
                  <a:gd name="T15" fmla="*/ 69 h 72"/>
                  <a:gd name="T16" fmla="*/ 0 w 94"/>
                  <a:gd name="T17" fmla="*/ 70 h 72"/>
                  <a:gd name="T18" fmla="*/ 2 w 94"/>
                  <a:gd name="T19" fmla="*/ 72 h 72"/>
                  <a:gd name="T20" fmla="*/ 2 w 94"/>
                  <a:gd name="T21" fmla="*/ 72 h 72"/>
                  <a:gd name="T22" fmla="*/ 2 w 94"/>
                  <a:gd name="T23" fmla="*/ 72 h 72"/>
                  <a:gd name="T24" fmla="*/ 2 w 94"/>
                  <a:gd name="T25" fmla="*/ 72 h 72"/>
                  <a:gd name="T26" fmla="*/ 2 w 94"/>
                  <a:gd name="T27" fmla="*/ 72 h 72"/>
                  <a:gd name="T28" fmla="*/ 4 w 94"/>
                  <a:gd name="T29" fmla="*/ 72 h 72"/>
                  <a:gd name="T30" fmla="*/ 4 w 94"/>
                  <a:gd name="T31" fmla="*/ 72 h 72"/>
                  <a:gd name="T32" fmla="*/ 5 w 94"/>
                  <a:gd name="T33" fmla="*/ 72 h 72"/>
                  <a:gd name="T34" fmla="*/ 6 w 94"/>
                  <a:gd name="T35" fmla="*/ 72 h 72"/>
                  <a:gd name="T36" fmla="*/ 6 w 94"/>
                  <a:gd name="T37" fmla="*/ 71 h 72"/>
                  <a:gd name="T38" fmla="*/ 6 w 94"/>
                  <a:gd name="T39" fmla="*/ 71 h 72"/>
                  <a:gd name="T40" fmla="*/ 40 w 94"/>
                  <a:gd name="T41" fmla="*/ 12 h 72"/>
                  <a:gd name="T42" fmla="*/ 47 w 94"/>
                  <a:gd name="T43" fmla="*/ 7 h 72"/>
                  <a:gd name="T44" fmla="*/ 55 w 94"/>
                  <a:gd name="T45" fmla="*/ 12 h 72"/>
                  <a:gd name="T46" fmla="*/ 88 w 94"/>
                  <a:gd name="T47" fmla="*/ 71 h 72"/>
                  <a:gd name="T48" fmla="*/ 88 w 94"/>
                  <a:gd name="T49" fmla="*/ 71 h 72"/>
                  <a:gd name="T50" fmla="*/ 89 w 94"/>
                  <a:gd name="T51" fmla="*/ 72 h 72"/>
                  <a:gd name="T52" fmla="*/ 89 w 94"/>
                  <a:gd name="T53" fmla="*/ 72 h 72"/>
                  <a:gd name="T54" fmla="*/ 90 w 94"/>
                  <a:gd name="T55" fmla="*/ 72 h 72"/>
                  <a:gd name="T56" fmla="*/ 90 w 94"/>
                  <a:gd name="T57" fmla="*/ 72 h 72"/>
                  <a:gd name="T58" fmla="*/ 92 w 94"/>
                  <a:gd name="T59" fmla="*/ 72 h 72"/>
                  <a:gd name="T60" fmla="*/ 92 w 94"/>
                  <a:gd name="T61" fmla="*/ 72 h 72"/>
                  <a:gd name="T62" fmla="*/ 92 w 94"/>
                  <a:gd name="T63" fmla="*/ 72 h 72"/>
                  <a:gd name="T64" fmla="*/ 92 w 94"/>
                  <a:gd name="T65" fmla="*/ 72 h 72"/>
                  <a:gd name="T66" fmla="*/ 92 w 94"/>
                  <a:gd name="T67" fmla="*/ 72 h 72"/>
                  <a:gd name="T68" fmla="*/ 94 w 94"/>
                  <a:gd name="T6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72">
                    <a:moveTo>
                      <a:pt x="94" y="70"/>
                    </a:moveTo>
                    <a:cubicBezTo>
                      <a:pt x="94" y="70"/>
                      <a:pt x="94" y="69"/>
                      <a:pt x="94" y="69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3" y="67"/>
                      <a:pt x="61" y="8"/>
                      <a:pt x="61" y="8"/>
                    </a:cubicBezTo>
                    <a:cubicBezTo>
                      <a:pt x="58" y="3"/>
                      <a:pt x="53" y="0"/>
                      <a:pt x="47" y="0"/>
                    </a:cubicBezTo>
                    <a:cubicBezTo>
                      <a:pt x="41" y="0"/>
                      <a:pt x="36" y="3"/>
                      <a:pt x="33" y="8"/>
                    </a:cubicBezTo>
                    <a:cubicBezTo>
                      <a:pt x="33" y="8"/>
                      <a:pt x="1" y="67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3" y="72"/>
                      <a:pt x="4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6" y="72"/>
                    </a:cubicBezTo>
                    <a:cubicBezTo>
                      <a:pt x="6" y="72"/>
                      <a:pt x="6" y="72"/>
                      <a:pt x="6" y="71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71"/>
                      <a:pt x="37" y="16"/>
                      <a:pt x="40" y="12"/>
                    </a:cubicBezTo>
                    <a:cubicBezTo>
                      <a:pt x="42" y="8"/>
                      <a:pt x="44" y="7"/>
                      <a:pt x="47" y="7"/>
                    </a:cubicBezTo>
                    <a:cubicBezTo>
                      <a:pt x="50" y="7"/>
                      <a:pt x="52" y="8"/>
                      <a:pt x="55" y="12"/>
                    </a:cubicBezTo>
                    <a:cubicBezTo>
                      <a:pt x="57" y="16"/>
                      <a:pt x="88" y="71"/>
                      <a:pt x="88" y="71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72"/>
                      <a:pt x="88" y="72"/>
                      <a:pt x="89" y="72"/>
                    </a:cubicBezTo>
                    <a:cubicBezTo>
                      <a:pt x="89" y="72"/>
                      <a:pt x="89" y="72"/>
                      <a:pt x="89" y="72"/>
                    </a:cubicBezTo>
                    <a:cubicBezTo>
                      <a:pt x="89" y="72"/>
                      <a:pt x="89" y="72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72"/>
                      <a:pt x="91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4" y="72"/>
                      <a:pt x="94" y="71"/>
                      <a:pt x="94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529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314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551612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4314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2015 Cylance, Inc.</a:t>
            </a:r>
          </a:p>
        </p:txBody>
      </p:sp>
    </p:spTree>
    <p:extLst>
      <p:ext uri="{BB962C8B-B14F-4D97-AF65-F5344CB8AC3E}">
        <p14:creationId xmlns:p14="http://schemas.microsoft.com/office/powerpoint/2010/main" val="291004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314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5516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4314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2015 Cylance, Inc.</a:t>
            </a:r>
          </a:p>
        </p:txBody>
      </p:sp>
    </p:spTree>
    <p:extLst>
      <p:ext uri="{BB962C8B-B14F-4D97-AF65-F5344CB8AC3E}">
        <p14:creationId xmlns:p14="http://schemas.microsoft.com/office/powerpoint/2010/main" val="6200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5" b="-1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221" y="1832227"/>
            <a:ext cx="6792829" cy="23876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221" y="4311902"/>
            <a:ext cx="6792829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74259" y="408174"/>
            <a:ext cx="2437297" cy="368317"/>
            <a:chOff x="574259" y="408174"/>
            <a:chExt cx="2437297" cy="368317"/>
          </a:xfrm>
        </p:grpSpPr>
        <p:grpSp>
          <p:nvGrpSpPr>
            <p:cNvPr id="8" name="Group 7"/>
            <p:cNvGrpSpPr/>
            <p:nvPr/>
          </p:nvGrpSpPr>
          <p:grpSpPr>
            <a:xfrm>
              <a:off x="574259" y="408174"/>
              <a:ext cx="284796" cy="368317"/>
              <a:chOff x="3567375" y="5546683"/>
              <a:chExt cx="330201" cy="427038"/>
            </a:xfrm>
            <a:solidFill>
              <a:srgbClr val="69D03B"/>
            </a:solidFill>
          </p:grpSpPr>
          <p:sp>
            <p:nvSpPr>
              <p:cNvPr id="19" name="Freeform 5"/>
              <p:cNvSpPr>
                <a:spLocks/>
              </p:cNvSpPr>
              <p:nvPr/>
            </p:nvSpPr>
            <p:spPr bwMode="auto">
              <a:xfrm>
                <a:off x="3686438" y="5546683"/>
                <a:ext cx="211138" cy="384175"/>
              </a:xfrm>
              <a:custGeom>
                <a:avLst/>
                <a:gdLst>
                  <a:gd name="T0" fmla="*/ 48 w 56"/>
                  <a:gd name="T1" fmla="*/ 9 h 100"/>
                  <a:gd name="T2" fmla="*/ 48 w 56"/>
                  <a:gd name="T3" fmla="*/ 9 h 100"/>
                  <a:gd name="T4" fmla="*/ 28 w 56"/>
                  <a:gd name="T5" fmla="*/ 4 h 100"/>
                  <a:gd name="T6" fmla="*/ 28 w 56"/>
                  <a:gd name="T7" fmla="*/ 39 h 100"/>
                  <a:gd name="T8" fmla="*/ 25 w 56"/>
                  <a:gd name="T9" fmla="*/ 48 h 100"/>
                  <a:gd name="T10" fmla="*/ 18 w 56"/>
                  <a:gd name="T11" fmla="*/ 57 h 100"/>
                  <a:gd name="T12" fmla="*/ 16 w 56"/>
                  <a:gd name="T13" fmla="*/ 54 h 100"/>
                  <a:gd name="T14" fmla="*/ 22 w 56"/>
                  <a:gd name="T15" fmla="*/ 46 h 100"/>
                  <a:gd name="T16" fmla="*/ 24 w 56"/>
                  <a:gd name="T17" fmla="*/ 39 h 100"/>
                  <a:gd name="T18" fmla="*/ 24 w 56"/>
                  <a:gd name="T19" fmla="*/ 3 h 100"/>
                  <a:gd name="T20" fmla="*/ 14 w 56"/>
                  <a:gd name="T21" fmla="*/ 0 h 100"/>
                  <a:gd name="T22" fmla="*/ 14 w 56"/>
                  <a:gd name="T23" fmla="*/ 0 h 100"/>
                  <a:gd name="T24" fmla="*/ 12 w 56"/>
                  <a:gd name="T25" fmla="*/ 0 h 100"/>
                  <a:gd name="T26" fmla="*/ 12 w 56"/>
                  <a:gd name="T27" fmla="*/ 0 h 100"/>
                  <a:gd name="T28" fmla="*/ 12 w 56"/>
                  <a:gd name="T29" fmla="*/ 0 h 100"/>
                  <a:gd name="T30" fmla="*/ 10 w 56"/>
                  <a:gd name="T31" fmla="*/ 0 h 100"/>
                  <a:gd name="T32" fmla="*/ 10 w 56"/>
                  <a:gd name="T33" fmla="*/ 0 h 100"/>
                  <a:gd name="T34" fmla="*/ 0 w 56"/>
                  <a:gd name="T35" fmla="*/ 3 h 100"/>
                  <a:gd name="T36" fmla="*/ 0 w 56"/>
                  <a:gd name="T37" fmla="*/ 37 h 100"/>
                  <a:gd name="T38" fmla="*/ 2 w 56"/>
                  <a:gd name="T39" fmla="*/ 44 h 100"/>
                  <a:gd name="T40" fmla="*/ 28 w 56"/>
                  <a:gd name="T41" fmla="*/ 76 h 100"/>
                  <a:gd name="T42" fmla="*/ 31 w 56"/>
                  <a:gd name="T43" fmla="*/ 86 h 100"/>
                  <a:gd name="T44" fmla="*/ 31 w 56"/>
                  <a:gd name="T45" fmla="*/ 100 h 100"/>
                  <a:gd name="T46" fmla="*/ 52 w 56"/>
                  <a:gd name="T47" fmla="*/ 86 h 100"/>
                  <a:gd name="T48" fmla="*/ 52 w 56"/>
                  <a:gd name="T49" fmla="*/ 86 h 100"/>
                  <a:gd name="T50" fmla="*/ 56 w 56"/>
                  <a:gd name="T51" fmla="*/ 78 h 100"/>
                  <a:gd name="T52" fmla="*/ 56 w 56"/>
                  <a:gd name="T53" fmla="*/ 18 h 100"/>
                  <a:gd name="T54" fmla="*/ 48 w 56"/>
                  <a:gd name="T55" fmla="*/ 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0">
                    <a:moveTo>
                      <a:pt x="48" y="9"/>
                    </a:moveTo>
                    <a:cubicBezTo>
                      <a:pt x="48" y="9"/>
                      <a:pt x="48" y="9"/>
                      <a:pt x="48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42"/>
                      <a:pt x="27" y="46"/>
                      <a:pt x="25" y="48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3" y="45"/>
                      <a:pt x="24" y="41"/>
                      <a:pt x="24" y="39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9"/>
                      <a:pt x="1" y="43"/>
                      <a:pt x="2" y="44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0" y="79"/>
                      <a:pt x="31" y="83"/>
                      <a:pt x="31" y="86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4" y="84"/>
                      <a:pt x="56" y="81"/>
                      <a:pt x="56" y="7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3"/>
                      <a:pt x="53" y="9"/>
                      <a:pt x="4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3567375" y="5560971"/>
                <a:ext cx="209550" cy="412750"/>
              </a:xfrm>
              <a:custGeom>
                <a:avLst/>
                <a:gdLst>
                  <a:gd name="T0" fmla="*/ 54 w 56"/>
                  <a:gd name="T1" fmla="*/ 75 h 107"/>
                  <a:gd name="T2" fmla="*/ 28 w 56"/>
                  <a:gd name="T3" fmla="*/ 43 h 107"/>
                  <a:gd name="T4" fmla="*/ 24 w 56"/>
                  <a:gd name="T5" fmla="*/ 33 h 107"/>
                  <a:gd name="T6" fmla="*/ 24 w 56"/>
                  <a:gd name="T7" fmla="*/ 0 h 107"/>
                  <a:gd name="T8" fmla="*/ 8 w 56"/>
                  <a:gd name="T9" fmla="*/ 5 h 107"/>
                  <a:gd name="T10" fmla="*/ 8 w 56"/>
                  <a:gd name="T11" fmla="*/ 5 h 107"/>
                  <a:gd name="T12" fmla="*/ 0 w 56"/>
                  <a:gd name="T13" fmla="*/ 14 h 107"/>
                  <a:gd name="T14" fmla="*/ 0 w 56"/>
                  <a:gd name="T15" fmla="*/ 74 h 107"/>
                  <a:gd name="T16" fmla="*/ 4 w 56"/>
                  <a:gd name="T17" fmla="*/ 82 h 107"/>
                  <a:gd name="T18" fmla="*/ 4 w 56"/>
                  <a:gd name="T19" fmla="*/ 82 h 107"/>
                  <a:gd name="T20" fmla="*/ 25 w 56"/>
                  <a:gd name="T21" fmla="*/ 96 h 107"/>
                  <a:gd name="T22" fmla="*/ 25 w 56"/>
                  <a:gd name="T23" fmla="*/ 82 h 107"/>
                  <a:gd name="T24" fmla="*/ 28 w 56"/>
                  <a:gd name="T25" fmla="*/ 73 h 107"/>
                  <a:gd name="T26" fmla="*/ 37 w 56"/>
                  <a:gd name="T27" fmla="*/ 61 h 107"/>
                  <a:gd name="T28" fmla="*/ 40 w 56"/>
                  <a:gd name="T29" fmla="*/ 64 h 107"/>
                  <a:gd name="T30" fmla="*/ 31 w 56"/>
                  <a:gd name="T31" fmla="*/ 74 h 107"/>
                  <a:gd name="T32" fmla="*/ 29 w 56"/>
                  <a:gd name="T33" fmla="*/ 88 h 107"/>
                  <a:gd name="T34" fmla="*/ 29 w 56"/>
                  <a:gd name="T35" fmla="*/ 98 h 107"/>
                  <a:gd name="T36" fmla="*/ 38 w 56"/>
                  <a:gd name="T37" fmla="*/ 105 h 107"/>
                  <a:gd name="T38" fmla="*/ 38 w 56"/>
                  <a:gd name="T39" fmla="*/ 105 h 107"/>
                  <a:gd name="T40" fmla="*/ 44 w 56"/>
                  <a:gd name="T41" fmla="*/ 107 h 107"/>
                  <a:gd name="T42" fmla="*/ 44 w 56"/>
                  <a:gd name="T43" fmla="*/ 107 h 107"/>
                  <a:gd name="T44" fmla="*/ 44 w 56"/>
                  <a:gd name="T45" fmla="*/ 107 h 107"/>
                  <a:gd name="T46" fmla="*/ 50 w 56"/>
                  <a:gd name="T47" fmla="*/ 105 h 107"/>
                  <a:gd name="T48" fmla="*/ 50 w 56"/>
                  <a:gd name="T49" fmla="*/ 105 h 107"/>
                  <a:gd name="T50" fmla="*/ 56 w 56"/>
                  <a:gd name="T51" fmla="*/ 100 h 107"/>
                  <a:gd name="T52" fmla="*/ 56 w 56"/>
                  <a:gd name="T53" fmla="*/ 82 h 107"/>
                  <a:gd name="T54" fmla="*/ 54 w 56"/>
                  <a:gd name="T55" fmla="*/ 7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7">
                    <a:moveTo>
                      <a:pt x="54" y="75"/>
                    </a:moveTo>
                    <a:cubicBezTo>
                      <a:pt x="28" y="43"/>
                      <a:pt x="28" y="43"/>
                      <a:pt x="28" y="43"/>
                    </a:cubicBezTo>
                    <a:cubicBezTo>
                      <a:pt x="26" y="41"/>
                      <a:pt x="24" y="36"/>
                      <a:pt x="24" y="3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5"/>
                      <a:pt x="0" y="9"/>
                      <a:pt x="0" y="1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2" y="80"/>
                      <a:pt x="4" y="82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5" y="79"/>
                      <a:pt x="26" y="75"/>
                      <a:pt x="28" y="73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1" y="74"/>
                      <a:pt x="31" y="74"/>
                      <a:pt x="31" y="74"/>
                    </a:cubicBezTo>
                    <a:cubicBezTo>
                      <a:pt x="29" y="77"/>
                      <a:pt x="29" y="81"/>
                      <a:pt x="29" y="88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40" y="106"/>
                      <a:pt x="42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6" y="107"/>
                      <a:pt x="48" y="106"/>
                      <a:pt x="50" y="105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56" y="100"/>
                      <a:pt x="56" y="100"/>
                      <a:pt x="56" y="100"/>
                    </a:cubicBezTo>
                    <a:cubicBezTo>
                      <a:pt x="56" y="82"/>
                      <a:pt x="56" y="82"/>
                      <a:pt x="56" y="82"/>
                    </a:cubicBezTo>
                    <a:cubicBezTo>
                      <a:pt x="56" y="80"/>
                      <a:pt x="55" y="77"/>
                      <a:pt x="54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51411" y="490682"/>
              <a:ext cx="1960145" cy="179288"/>
              <a:chOff x="4172213" y="5611771"/>
              <a:chExt cx="3106738" cy="284162"/>
            </a:xfrm>
          </p:grpSpPr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6018475" y="5619708"/>
                <a:ext cx="360363" cy="276225"/>
              </a:xfrm>
              <a:custGeom>
                <a:avLst/>
                <a:gdLst>
                  <a:gd name="T0" fmla="*/ 94 w 96"/>
                  <a:gd name="T1" fmla="*/ 0 h 72"/>
                  <a:gd name="T2" fmla="*/ 91 w 96"/>
                  <a:gd name="T3" fmla="*/ 0 h 72"/>
                  <a:gd name="T4" fmla="*/ 89 w 96"/>
                  <a:gd name="T5" fmla="*/ 2 h 72"/>
                  <a:gd name="T6" fmla="*/ 89 w 96"/>
                  <a:gd name="T7" fmla="*/ 58 h 72"/>
                  <a:gd name="T8" fmla="*/ 81 w 96"/>
                  <a:gd name="T9" fmla="*/ 65 h 72"/>
                  <a:gd name="T10" fmla="*/ 77 w 96"/>
                  <a:gd name="T11" fmla="*/ 63 h 72"/>
                  <a:gd name="T12" fmla="*/ 25 w 96"/>
                  <a:gd name="T13" fmla="*/ 5 h 72"/>
                  <a:gd name="T14" fmla="*/ 14 w 96"/>
                  <a:gd name="T15" fmla="*/ 0 h 72"/>
                  <a:gd name="T16" fmla="*/ 0 w 96"/>
                  <a:gd name="T17" fmla="*/ 16 h 72"/>
                  <a:gd name="T18" fmla="*/ 0 w 96"/>
                  <a:gd name="T19" fmla="*/ 70 h 72"/>
                  <a:gd name="T20" fmla="*/ 2 w 96"/>
                  <a:gd name="T21" fmla="*/ 72 h 72"/>
                  <a:gd name="T22" fmla="*/ 5 w 96"/>
                  <a:gd name="T23" fmla="*/ 72 h 72"/>
                  <a:gd name="T24" fmla="*/ 7 w 96"/>
                  <a:gd name="T25" fmla="*/ 70 h 72"/>
                  <a:gd name="T26" fmla="*/ 7 w 96"/>
                  <a:gd name="T27" fmla="*/ 16 h 72"/>
                  <a:gd name="T28" fmla="*/ 14 w 96"/>
                  <a:gd name="T29" fmla="*/ 7 h 72"/>
                  <a:gd name="T30" fmla="*/ 19 w 96"/>
                  <a:gd name="T31" fmla="*/ 10 h 72"/>
                  <a:gd name="T32" fmla="*/ 71 w 96"/>
                  <a:gd name="T33" fmla="*/ 68 h 72"/>
                  <a:gd name="T34" fmla="*/ 81 w 96"/>
                  <a:gd name="T35" fmla="*/ 72 h 72"/>
                  <a:gd name="T36" fmla="*/ 96 w 96"/>
                  <a:gd name="T37" fmla="*/ 58 h 72"/>
                  <a:gd name="T38" fmla="*/ 96 w 96"/>
                  <a:gd name="T39" fmla="*/ 2 h 72"/>
                  <a:gd name="T40" fmla="*/ 94 w 96"/>
                  <a:gd name="T4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" h="72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0" y="0"/>
                      <a:pt x="89" y="1"/>
                      <a:pt x="89" y="2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89" y="65"/>
                      <a:pt x="83" y="65"/>
                      <a:pt x="81" y="65"/>
                    </a:cubicBezTo>
                    <a:cubicBezTo>
                      <a:pt x="80" y="65"/>
                      <a:pt x="78" y="64"/>
                      <a:pt x="77" y="6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2" y="2"/>
                      <a:pt x="18" y="0"/>
                      <a:pt x="14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6" y="72"/>
                      <a:pt x="7" y="71"/>
                      <a:pt x="7" y="7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1"/>
                      <a:pt x="11" y="7"/>
                      <a:pt x="14" y="7"/>
                    </a:cubicBezTo>
                    <a:cubicBezTo>
                      <a:pt x="16" y="7"/>
                      <a:pt x="18" y="8"/>
                      <a:pt x="19" y="10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4" y="71"/>
                      <a:pt x="78" y="72"/>
                      <a:pt x="81" y="72"/>
                    </a:cubicBezTo>
                    <a:cubicBezTo>
                      <a:pt x="90" y="72"/>
                      <a:pt x="96" y="67"/>
                      <a:pt x="96" y="58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4172213" y="5619708"/>
                <a:ext cx="312738" cy="276225"/>
              </a:xfrm>
              <a:custGeom>
                <a:avLst/>
                <a:gdLst>
                  <a:gd name="T0" fmla="*/ 81 w 83"/>
                  <a:gd name="T1" fmla="*/ 65 h 72"/>
                  <a:gd name="T2" fmla="*/ 14 w 83"/>
                  <a:gd name="T3" fmla="*/ 65 h 72"/>
                  <a:gd name="T4" fmla="*/ 7 w 83"/>
                  <a:gd name="T5" fmla="*/ 56 h 72"/>
                  <a:gd name="T6" fmla="*/ 7 w 83"/>
                  <a:gd name="T7" fmla="*/ 16 h 72"/>
                  <a:gd name="T8" fmla="*/ 9 w 83"/>
                  <a:gd name="T9" fmla="*/ 10 h 72"/>
                  <a:gd name="T10" fmla="*/ 14 w 83"/>
                  <a:gd name="T11" fmla="*/ 7 h 72"/>
                  <a:gd name="T12" fmla="*/ 81 w 83"/>
                  <a:gd name="T13" fmla="*/ 7 h 72"/>
                  <a:gd name="T14" fmla="*/ 83 w 83"/>
                  <a:gd name="T15" fmla="*/ 5 h 72"/>
                  <a:gd name="T16" fmla="*/ 83 w 83"/>
                  <a:gd name="T17" fmla="*/ 2 h 72"/>
                  <a:gd name="T18" fmla="*/ 81 w 83"/>
                  <a:gd name="T19" fmla="*/ 0 h 72"/>
                  <a:gd name="T20" fmla="*/ 14 w 83"/>
                  <a:gd name="T21" fmla="*/ 0 h 72"/>
                  <a:gd name="T22" fmla="*/ 4 w 83"/>
                  <a:gd name="T23" fmla="*/ 5 h 72"/>
                  <a:gd name="T24" fmla="*/ 0 w 83"/>
                  <a:gd name="T25" fmla="*/ 15 h 72"/>
                  <a:gd name="T26" fmla="*/ 0 w 83"/>
                  <a:gd name="T27" fmla="*/ 56 h 72"/>
                  <a:gd name="T28" fmla="*/ 14 w 83"/>
                  <a:gd name="T29" fmla="*/ 72 h 72"/>
                  <a:gd name="T30" fmla="*/ 81 w 83"/>
                  <a:gd name="T31" fmla="*/ 72 h 72"/>
                  <a:gd name="T32" fmla="*/ 83 w 83"/>
                  <a:gd name="T33" fmla="*/ 70 h 72"/>
                  <a:gd name="T34" fmla="*/ 83 w 83"/>
                  <a:gd name="T35" fmla="*/ 67 h 72"/>
                  <a:gd name="T36" fmla="*/ 81 w 83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2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5078675" y="5619708"/>
                <a:ext cx="315913" cy="276225"/>
              </a:xfrm>
              <a:custGeom>
                <a:avLst/>
                <a:gdLst>
                  <a:gd name="T0" fmla="*/ 82 w 84"/>
                  <a:gd name="T1" fmla="*/ 65 h 72"/>
                  <a:gd name="T2" fmla="*/ 15 w 84"/>
                  <a:gd name="T3" fmla="*/ 65 h 72"/>
                  <a:gd name="T4" fmla="*/ 7 w 84"/>
                  <a:gd name="T5" fmla="*/ 56 h 72"/>
                  <a:gd name="T6" fmla="*/ 7 w 84"/>
                  <a:gd name="T7" fmla="*/ 2 h 72"/>
                  <a:gd name="T8" fmla="*/ 5 w 84"/>
                  <a:gd name="T9" fmla="*/ 0 h 72"/>
                  <a:gd name="T10" fmla="*/ 2 w 84"/>
                  <a:gd name="T11" fmla="*/ 0 h 72"/>
                  <a:gd name="T12" fmla="*/ 0 w 84"/>
                  <a:gd name="T13" fmla="*/ 2 h 72"/>
                  <a:gd name="T14" fmla="*/ 0 w 84"/>
                  <a:gd name="T15" fmla="*/ 56 h 72"/>
                  <a:gd name="T16" fmla="*/ 15 w 84"/>
                  <a:gd name="T17" fmla="*/ 72 h 72"/>
                  <a:gd name="T18" fmla="*/ 82 w 84"/>
                  <a:gd name="T19" fmla="*/ 72 h 72"/>
                  <a:gd name="T20" fmla="*/ 84 w 84"/>
                  <a:gd name="T21" fmla="*/ 70 h 72"/>
                  <a:gd name="T22" fmla="*/ 84 w 84"/>
                  <a:gd name="T23" fmla="*/ 67 h 72"/>
                  <a:gd name="T24" fmla="*/ 82 w 84"/>
                  <a:gd name="T25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72">
                    <a:moveTo>
                      <a:pt x="82" y="65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1" y="65"/>
                      <a:pt x="7" y="61"/>
                      <a:pt x="7" y="5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7" y="72"/>
                      <a:pt x="15" y="72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2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6515363" y="5619708"/>
                <a:ext cx="315913" cy="276225"/>
              </a:xfrm>
              <a:custGeom>
                <a:avLst/>
                <a:gdLst>
                  <a:gd name="T0" fmla="*/ 81 w 84"/>
                  <a:gd name="T1" fmla="*/ 65 h 72"/>
                  <a:gd name="T2" fmla="*/ 14 w 84"/>
                  <a:gd name="T3" fmla="*/ 65 h 72"/>
                  <a:gd name="T4" fmla="*/ 7 w 84"/>
                  <a:gd name="T5" fmla="*/ 56 h 72"/>
                  <a:gd name="T6" fmla="*/ 7 w 84"/>
                  <a:gd name="T7" fmla="*/ 16 h 72"/>
                  <a:gd name="T8" fmla="*/ 9 w 84"/>
                  <a:gd name="T9" fmla="*/ 10 h 72"/>
                  <a:gd name="T10" fmla="*/ 14 w 84"/>
                  <a:gd name="T11" fmla="*/ 7 h 72"/>
                  <a:gd name="T12" fmla="*/ 81 w 84"/>
                  <a:gd name="T13" fmla="*/ 8 h 72"/>
                  <a:gd name="T14" fmla="*/ 84 w 84"/>
                  <a:gd name="T15" fmla="*/ 5 h 72"/>
                  <a:gd name="T16" fmla="*/ 84 w 84"/>
                  <a:gd name="T17" fmla="*/ 2 h 72"/>
                  <a:gd name="T18" fmla="*/ 81 w 84"/>
                  <a:gd name="T19" fmla="*/ 0 h 72"/>
                  <a:gd name="T20" fmla="*/ 14 w 84"/>
                  <a:gd name="T21" fmla="*/ 0 h 72"/>
                  <a:gd name="T22" fmla="*/ 4 w 84"/>
                  <a:gd name="T23" fmla="*/ 5 h 72"/>
                  <a:gd name="T24" fmla="*/ 0 w 84"/>
                  <a:gd name="T25" fmla="*/ 15 h 72"/>
                  <a:gd name="T26" fmla="*/ 0 w 84"/>
                  <a:gd name="T27" fmla="*/ 56 h 72"/>
                  <a:gd name="T28" fmla="*/ 14 w 84"/>
                  <a:gd name="T29" fmla="*/ 72 h 72"/>
                  <a:gd name="T30" fmla="*/ 81 w 84"/>
                  <a:gd name="T31" fmla="*/ 72 h 72"/>
                  <a:gd name="T32" fmla="*/ 84 w 84"/>
                  <a:gd name="T33" fmla="*/ 70 h 72"/>
                  <a:gd name="T34" fmla="*/ 84 w 84"/>
                  <a:gd name="T35" fmla="*/ 67 h 72"/>
                  <a:gd name="T36" fmla="*/ 81 w 84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3" y="8"/>
                      <a:pt x="84" y="7"/>
                      <a:pt x="84" y="5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7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7034475" y="5746708"/>
                <a:ext cx="149225" cy="26988"/>
              </a:xfrm>
              <a:custGeom>
                <a:avLst/>
                <a:gdLst>
                  <a:gd name="T0" fmla="*/ 38 w 40"/>
                  <a:gd name="T1" fmla="*/ 0 h 7"/>
                  <a:gd name="T2" fmla="*/ 2 w 40"/>
                  <a:gd name="T3" fmla="*/ 0 h 7"/>
                  <a:gd name="T4" fmla="*/ 0 w 40"/>
                  <a:gd name="T5" fmla="*/ 2 h 7"/>
                  <a:gd name="T6" fmla="*/ 0 w 40"/>
                  <a:gd name="T7" fmla="*/ 5 h 7"/>
                  <a:gd name="T8" fmla="*/ 2 w 40"/>
                  <a:gd name="T9" fmla="*/ 7 h 7"/>
                  <a:gd name="T10" fmla="*/ 38 w 40"/>
                  <a:gd name="T11" fmla="*/ 7 h 7"/>
                  <a:gd name="T12" fmla="*/ 38 w 40"/>
                  <a:gd name="T13" fmla="*/ 7 h 7"/>
                  <a:gd name="T14" fmla="*/ 40 w 40"/>
                  <a:gd name="T15" fmla="*/ 5 h 7"/>
                  <a:gd name="T16" fmla="*/ 40 w 40"/>
                  <a:gd name="T17" fmla="*/ 2 h 7"/>
                  <a:gd name="T18" fmla="*/ 38 w 40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7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9" y="7"/>
                      <a:pt x="40" y="6"/>
                      <a:pt x="40" y="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6966213" y="5619708"/>
                <a:ext cx="312738" cy="276225"/>
              </a:xfrm>
              <a:custGeom>
                <a:avLst/>
                <a:gdLst>
                  <a:gd name="T0" fmla="*/ 83 w 83"/>
                  <a:gd name="T1" fmla="*/ 67 h 72"/>
                  <a:gd name="T2" fmla="*/ 81 w 83"/>
                  <a:gd name="T3" fmla="*/ 65 h 72"/>
                  <a:gd name="T4" fmla="*/ 14 w 83"/>
                  <a:gd name="T5" fmla="*/ 65 h 72"/>
                  <a:gd name="T6" fmla="*/ 7 w 83"/>
                  <a:gd name="T7" fmla="*/ 56 h 72"/>
                  <a:gd name="T8" fmla="*/ 7 w 83"/>
                  <a:gd name="T9" fmla="*/ 16 h 72"/>
                  <a:gd name="T10" fmla="*/ 9 w 83"/>
                  <a:gd name="T11" fmla="*/ 10 h 72"/>
                  <a:gd name="T12" fmla="*/ 14 w 83"/>
                  <a:gd name="T13" fmla="*/ 7 h 72"/>
                  <a:gd name="T14" fmla="*/ 81 w 83"/>
                  <a:gd name="T15" fmla="*/ 7 h 72"/>
                  <a:gd name="T16" fmla="*/ 83 w 83"/>
                  <a:gd name="T17" fmla="*/ 5 h 72"/>
                  <a:gd name="T18" fmla="*/ 83 w 83"/>
                  <a:gd name="T19" fmla="*/ 2 h 72"/>
                  <a:gd name="T20" fmla="*/ 81 w 83"/>
                  <a:gd name="T21" fmla="*/ 0 h 72"/>
                  <a:gd name="T22" fmla="*/ 14 w 83"/>
                  <a:gd name="T23" fmla="*/ 0 h 72"/>
                  <a:gd name="T24" fmla="*/ 4 w 83"/>
                  <a:gd name="T25" fmla="*/ 5 h 72"/>
                  <a:gd name="T26" fmla="*/ 0 w 83"/>
                  <a:gd name="T27" fmla="*/ 15 h 72"/>
                  <a:gd name="T28" fmla="*/ 0 w 83"/>
                  <a:gd name="T29" fmla="*/ 56 h 72"/>
                  <a:gd name="T30" fmla="*/ 14 w 83"/>
                  <a:gd name="T31" fmla="*/ 72 h 72"/>
                  <a:gd name="T32" fmla="*/ 81 w 83"/>
                  <a:gd name="T33" fmla="*/ 72 h 72"/>
                  <a:gd name="T34" fmla="*/ 83 w 83"/>
                  <a:gd name="T35" fmla="*/ 70 h 72"/>
                  <a:gd name="T36" fmla="*/ 83 w 83"/>
                  <a:gd name="T37" fmla="*/ 6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3" y="67"/>
                    </a:moveTo>
                    <a:cubicBezTo>
                      <a:pt x="83" y="66"/>
                      <a:pt x="82" y="65"/>
                      <a:pt x="81" y="65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lnTo>
                      <a:pt x="83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4619888" y="5619708"/>
                <a:ext cx="176213" cy="276225"/>
              </a:xfrm>
              <a:custGeom>
                <a:avLst/>
                <a:gdLst>
                  <a:gd name="T0" fmla="*/ 46 w 47"/>
                  <a:gd name="T1" fmla="*/ 34 h 72"/>
                  <a:gd name="T2" fmla="*/ 6 w 47"/>
                  <a:gd name="T3" fmla="*/ 1 h 72"/>
                  <a:gd name="T4" fmla="*/ 5 w 47"/>
                  <a:gd name="T5" fmla="*/ 0 h 72"/>
                  <a:gd name="T6" fmla="*/ 3 w 47"/>
                  <a:gd name="T7" fmla="*/ 1 h 72"/>
                  <a:gd name="T8" fmla="*/ 1 w 47"/>
                  <a:gd name="T9" fmla="*/ 3 h 72"/>
                  <a:gd name="T10" fmla="*/ 1 w 47"/>
                  <a:gd name="T11" fmla="*/ 6 h 72"/>
                  <a:gd name="T12" fmla="*/ 39 w 47"/>
                  <a:gd name="T13" fmla="*/ 39 h 72"/>
                  <a:gd name="T14" fmla="*/ 39 w 47"/>
                  <a:gd name="T15" fmla="*/ 70 h 72"/>
                  <a:gd name="T16" fmla="*/ 42 w 47"/>
                  <a:gd name="T17" fmla="*/ 72 h 72"/>
                  <a:gd name="T18" fmla="*/ 42 w 47"/>
                  <a:gd name="T19" fmla="*/ 72 h 72"/>
                  <a:gd name="T20" fmla="*/ 45 w 47"/>
                  <a:gd name="T21" fmla="*/ 72 h 72"/>
                  <a:gd name="T22" fmla="*/ 47 w 47"/>
                  <a:gd name="T23" fmla="*/ 70 h 72"/>
                  <a:gd name="T24" fmla="*/ 47 w 47"/>
                  <a:gd name="T25" fmla="*/ 37 h 72"/>
                  <a:gd name="T26" fmla="*/ 46 w 47"/>
                  <a:gd name="T27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72">
                    <a:moveTo>
                      <a:pt x="46" y="34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1"/>
                      <a:pt x="40" y="72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6" y="72"/>
                      <a:pt x="47" y="71"/>
                      <a:pt x="47" y="7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6"/>
                      <a:pt x="47" y="35"/>
                      <a:pt x="46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4807213" y="5611771"/>
                <a:ext cx="142875" cy="127000"/>
              </a:xfrm>
              <a:custGeom>
                <a:avLst/>
                <a:gdLst>
                  <a:gd name="T0" fmla="*/ 36 w 38"/>
                  <a:gd name="T1" fmla="*/ 1 h 33"/>
                  <a:gd name="T2" fmla="*/ 34 w 38"/>
                  <a:gd name="T3" fmla="*/ 0 h 33"/>
                  <a:gd name="T4" fmla="*/ 33 w 38"/>
                  <a:gd name="T5" fmla="*/ 1 h 33"/>
                  <a:gd name="T6" fmla="*/ 1 w 38"/>
                  <a:gd name="T7" fmla="*/ 27 h 33"/>
                  <a:gd name="T8" fmla="*/ 1 w 38"/>
                  <a:gd name="T9" fmla="*/ 30 h 33"/>
                  <a:gd name="T10" fmla="*/ 3 w 38"/>
                  <a:gd name="T11" fmla="*/ 33 h 33"/>
                  <a:gd name="T12" fmla="*/ 5 w 38"/>
                  <a:gd name="T13" fmla="*/ 33 h 33"/>
                  <a:gd name="T14" fmla="*/ 6 w 38"/>
                  <a:gd name="T15" fmla="*/ 33 h 33"/>
                  <a:gd name="T16" fmla="*/ 37 w 38"/>
                  <a:gd name="T17" fmla="*/ 6 h 33"/>
                  <a:gd name="T18" fmla="*/ 38 w 38"/>
                  <a:gd name="T19" fmla="*/ 3 h 33"/>
                  <a:gd name="T20" fmla="*/ 36 w 38"/>
                  <a:gd name="T21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3">
                    <a:moveTo>
                      <a:pt x="36" y="1"/>
                    </a:moveTo>
                    <a:cubicBezTo>
                      <a:pt x="36" y="0"/>
                      <a:pt x="35" y="0"/>
                      <a:pt x="34" y="0"/>
                    </a:cubicBezTo>
                    <a:cubicBezTo>
                      <a:pt x="34" y="0"/>
                      <a:pt x="33" y="0"/>
                      <a:pt x="33" y="1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9"/>
                      <a:pt x="1" y="30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3"/>
                      <a:pt x="6" y="33"/>
                      <a:pt x="6" y="33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6"/>
                      <a:pt x="38" y="4"/>
                      <a:pt x="38" y="3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5"/>
              <p:cNvSpPr>
                <a:spLocks/>
              </p:cNvSpPr>
              <p:nvPr/>
            </p:nvSpPr>
            <p:spPr bwMode="auto">
              <a:xfrm>
                <a:off x="5529525" y="5619708"/>
                <a:ext cx="354013" cy="276225"/>
              </a:xfrm>
              <a:custGeom>
                <a:avLst/>
                <a:gdLst>
                  <a:gd name="T0" fmla="*/ 94 w 94"/>
                  <a:gd name="T1" fmla="*/ 70 h 72"/>
                  <a:gd name="T2" fmla="*/ 94 w 94"/>
                  <a:gd name="T3" fmla="*/ 69 h 72"/>
                  <a:gd name="T4" fmla="*/ 94 w 94"/>
                  <a:gd name="T5" fmla="*/ 69 h 72"/>
                  <a:gd name="T6" fmla="*/ 61 w 94"/>
                  <a:gd name="T7" fmla="*/ 8 h 72"/>
                  <a:gd name="T8" fmla="*/ 47 w 94"/>
                  <a:gd name="T9" fmla="*/ 0 h 72"/>
                  <a:gd name="T10" fmla="*/ 33 w 94"/>
                  <a:gd name="T11" fmla="*/ 8 h 72"/>
                  <a:gd name="T12" fmla="*/ 0 w 94"/>
                  <a:gd name="T13" fmla="*/ 69 h 72"/>
                  <a:gd name="T14" fmla="*/ 0 w 94"/>
                  <a:gd name="T15" fmla="*/ 69 h 72"/>
                  <a:gd name="T16" fmla="*/ 0 w 94"/>
                  <a:gd name="T17" fmla="*/ 70 h 72"/>
                  <a:gd name="T18" fmla="*/ 2 w 94"/>
                  <a:gd name="T19" fmla="*/ 72 h 72"/>
                  <a:gd name="T20" fmla="*/ 2 w 94"/>
                  <a:gd name="T21" fmla="*/ 72 h 72"/>
                  <a:gd name="T22" fmla="*/ 2 w 94"/>
                  <a:gd name="T23" fmla="*/ 72 h 72"/>
                  <a:gd name="T24" fmla="*/ 2 w 94"/>
                  <a:gd name="T25" fmla="*/ 72 h 72"/>
                  <a:gd name="T26" fmla="*/ 2 w 94"/>
                  <a:gd name="T27" fmla="*/ 72 h 72"/>
                  <a:gd name="T28" fmla="*/ 4 w 94"/>
                  <a:gd name="T29" fmla="*/ 72 h 72"/>
                  <a:gd name="T30" fmla="*/ 4 w 94"/>
                  <a:gd name="T31" fmla="*/ 72 h 72"/>
                  <a:gd name="T32" fmla="*/ 5 w 94"/>
                  <a:gd name="T33" fmla="*/ 72 h 72"/>
                  <a:gd name="T34" fmla="*/ 6 w 94"/>
                  <a:gd name="T35" fmla="*/ 72 h 72"/>
                  <a:gd name="T36" fmla="*/ 6 w 94"/>
                  <a:gd name="T37" fmla="*/ 71 h 72"/>
                  <a:gd name="T38" fmla="*/ 6 w 94"/>
                  <a:gd name="T39" fmla="*/ 71 h 72"/>
                  <a:gd name="T40" fmla="*/ 40 w 94"/>
                  <a:gd name="T41" fmla="*/ 12 h 72"/>
                  <a:gd name="T42" fmla="*/ 47 w 94"/>
                  <a:gd name="T43" fmla="*/ 7 h 72"/>
                  <a:gd name="T44" fmla="*/ 55 w 94"/>
                  <a:gd name="T45" fmla="*/ 12 h 72"/>
                  <a:gd name="T46" fmla="*/ 88 w 94"/>
                  <a:gd name="T47" fmla="*/ 71 h 72"/>
                  <a:gd name="T48" fmla="*/ 88 w 94"/>
                  <a:gd name="T49" fmla="*/ 71 h 72"/>
                  <a:gd name="T50" fmla="*/ 89 w 94"/>
                  <a:gd name="T51" fmla="*/ 72 h 72"/>
                  <a:gd name="T52" fmla="*/ 89 w 94"/>
                  <a:gd name="T53" fmla="*/ 72 h 72"/>
                  <a:gd name="T54" fmla="*/ 90 w 94"/>
                  <a:gd name="T55" fmla="*/ 72 h 72"/>
                  <a:gd name="T56" fmla="*/ 90 w 94"/>
                  <a:gd name="T57" fmla="*/ 72 h 72"/>
                  <a:gd name="T58" fmla="*/ 92 w 94"/>
                  <a:gd name="T59" fmla="*/ 72 h 72"/>
                  <a:gd name="T60" fmla="*/ 92 w 94"/>
                  <a:gd name="T61" fmla="*/ 72 h 72"/>
                  <a:gd name="T62" fmla="*/ 92 w 94"/>
                  <a:gd name="T63" fmla="*/ 72 h 72"/>
                  <a:gd name="T64" fmla="*/ 92 w 94"/>
                  <a:gd name="T65" fmla="*/ 72 h 72"/>
                  <a:gd name="T66" fmla="*/ 92 w 94"/>
                  <a:gd name="T67" fmla="*/ 72 h 72"/>
                  <a:gd name="T68" fmla="*/ 94 w 94"/>
                  <a:gd name="T6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72">
                    <a:moveTo>
                      <a:pt x="94" y="70"/>
                    </a:moveTo>
                    <a:cubicBezTo>
                      <a:pt x="94" y="70"/>
                      <a:pt x="94" y="69"/>
                      <a:pt x="94" y="69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3" y="67"/>
                      <a:pt x="61" y="8"/>
                      <a:pt x="61" y="8"/>
                    </a:cubicBezTo>
                    <a:cubicBezTo>
                      <a:pt x="58" y="3"/>
                      <a:pt x="53" y="0"/>
                      <a:pt x="47" y="0"/>
                    </a:cubicBezTo>
                    <a:cubicBezTo>
                      <a:pt x="41" y="0"/>
                      <a:pt x="36" y="3"/>
                      <a:pt x="33" y="8"/>
                    </a:cubicBezTo>
                    <a:cubicBezTo>
                      <a:pt x="33" y="8"/>
                      <a:pt x="1" y="67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3" y="72"/>
                      <a:pt x="4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6" y="72"/>
                    </a:cubicBezTo>
                    <a:cubicBezTo>
                      <a:pt x="6" y="72"/>
                      <a:pt x="6" y="72"/>
                      <a:pt x="6" y="71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71"/>
                      <a:pt x="37" y="16"/>
                      <a:pt x="40" y="12"/>
                    </a:cubicBezTo>
                    <a:cubicBezTo>
                      <a:pt x="42" y="8"/>
                      <a:pt x="44" y="7"/>
                      <a:pt x="47" y="7"/>
                    </a:cubicBezTo>
                    <a:cubicBezTo>
                      <a:pt x="50" y="7"/>
                      <a:pt x="52" y="8"/>
                      <a:pt x="55" y="12"/>
                    </a:cubicBezTo>
                    <a:cubicBezTo>
                      <a:pt x="57" y="16"/>
                      <a:pt x="88" y="71"/>
                      <a:pt x="88" y="71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72"/>
                      <a:pt x="88" y="72"/>
                      <a:pt x="89" y="72"/>
                    </a:cubicBezTo>
                    <a:cubicBezTo>
                      <a:pt x="89" y="72"/>
                      <a:pt x="89" y="72"/>
                      <a:pt x="89" y="72"/>
                    </a:cubicBezTo>
                    <a:cubicBezTo>
                      <a:pt x="89" y="72"/>
                      <a:pt x="89" y="72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72"/>
                      <a:pt x="91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4" y="72"/>
                      <a:pt x="94" y="71"/>
                      <a:pt x="94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420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" b="1258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221" y="1832227"/>
            <a:ext cx="7788442" cy="23876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221" y="4311902"/>
            <a:ext cx="7788442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574259" y="408174"/>
            <a:ext cx="2437297" cy="368317"/>
            <a:chOff x="574259" y="408174"/>
            <a:chExt cx="2437297" cy="368317"/>
          </a:xfrm>
        </p:grpSpPr>
        <p:grpSp>
          <p:nvGrpSpPr>
            <p:cNvPr id="14" name="Group 13"/>
            <p:cNvGrpSpPr/>
            <p:nvPr/>
          </p:nvGrpSpPr>
          <p:grpSpPr>
            <a:xfrm>
              <a:off x="574259" y="408174"/>
              <a:ext cx="284796" cy="368317"/>
              <a:chOff x="3567375" y="5546683"/>
              <a:chExt cx="330201" cy="427038"/>
            </a:xfrm>
            <a:solidFill>
              <a:srgbClr val="69D03B"/>
            </a:solidFill>
          </p:grpSpPr>
          <p:sp>
            <p:nvSpPr>
              <p:cNvPr id="25" name="Freeform 5"/>
              <p:cNvSpPr>
                <a:spLocks/>
              </p:cNvSpPr>
              <p:nvPr/>
            </p:nvSpPr>
            <p:spPr bwMode="auto">
              <a:xfrm>
                <a:off x="3686438" y="5546683"/>
                <a:ext cx="211138" cy="384175"/>
              </a:xfrm>
              <a:custGeom>
                <a:avLst/>
                <a:gdLst>
                  <a:gd name="T0" fmla="*/ 48 w 56"/>
                  <a:gd name="T1" fmla="*/ 9 h 100"/>
                  <a:gd name="T2" fmla="*/ 48 w 56"/>
                  <a:gd name="T3" fmla="*/ 9 h 100"/>
                  <a:gd name="T4" fmla="*/ 28 w 56"/>
                  <a:gd name="T5" fmla="*/ 4 h 100"/>
                  <a:gd name="T6" fmla="*/ 28 w 56"/>
                  <a:gd name="T7" fmla="*/ 39 h 100"/>
                  <a:gd name="T8" fmla="*/ 25 w 56"/>
                  <a:gd name="T9" fmla="*/ 48 h 100"/>
                  <a:gd name="T10" fmla="*/ 18 w 56"/>
                  <a:gd name="T11" fmla="*/ 57 h 100"/>
                  <a:gd name="T12" fmla="*/ 16 w 56"/>
                  <a:gd name="T13" fmla="*/ 54 h 100"/>
                  <a:gd name="T14" fmla="*/ 22 w 56"/>
                  <a:gd name="T15" fmla="*/ 46 h 100"/>
                  <a:gd name="T16" fmla="*/ 24 w 56"/>
                  <a:gd name="T17" fmla="*/ 39 h 100"/>
                  <a:gd name="T18" fmla="*/ 24 w 56"/>
                  <a:gd name="T19" fmla="*/ 3 h 100"/>
                  <a:gd name="T20" fmla="*/ 14 w 56"/>
                  <a:gd name="T21" fmla="*/ 0 h 100"/>
                  <a:gd name="T22" fmla="*/ 14 w 56"/>
                  <a:gd name="T23" fmla="*/ 0 h 100"/>
                  <a:gd name="T24" fmla="*/ 12 w 56"/>
                  <a:gd name="T25" fmla="*/ 0 h 100"/>
                  <a:gd name="T26" fmla="*/ 12 w 56"/>
                  <a:gd name="T27" fmla="*/ 0 h 100"/>
                  <a:gd name="T28" fmla="*/ 12 w 56"/>
                  <a:gd name="T29" fmla="*/ 0 h 100"/>
                  <a:gd name="T30" fmla="*/ 10 w 56"/>
                  <a:gd name="T31" fmla="*/ 0 h 100"/>
                  <a:gd name="T32" fmla="*/ 10 w 56"/>
                  <a:gd name="T33" fmla="*/ 0 h 100"/>
                  <a:gd name="T34" fmla="*/ 0 w 56"/>
                  <a:gd name="T35" fmla="*/ 3 h 100"/>
                  <a:gd name="T36" fmla="*/ 0 w 56"/>
                  <a:gd name="T37" fmla="*/ 37 h 100"/>
                  <a:gd name="T38" fmla="*/ 2 w 56"/>
                  <a:gd name="T39" fmla="*/ 44 h 100"/>
                  <a:gd name="T40" fmla="*/ 28 w 56"/>
                  <a:gd name="T41" fmla="*/ 76 h 100"/>
                  <a:gd name="T42" fmla="*/ 31 w 56"/>
                  <a:gd name="T43" fmla="*/ 86 h 100"/>
                  <a:gd name="T44" fmla="*/ 31 w 56"/>
                  <a:gd name="T45" fmla="*/ 100 h 100"/>
                  <a:gd name="T46" fmla="*/ 52 w 56"/>
                  <a:gd name="T47" fmla="*/ 86 h 100"/>
                  <a:gd name="T48" fmla="*/ 52 w 56"/>
                  <a:gd name="T49" fmla="*/ 86 h 100"/>
                  <a:gd name="T50" fmla="*/ 56 w 56"/>
                  <a:gd name="T51" fmla="*/ 78 h 100"/>
                  <a:gd name="T52" fmla="*/ 56 w 56"/>
                  <a:gd name="T53" fmla="*/ 18 h 100"/>
                  <a:gd name="T54" fmla="*/ 48 w 56"/>
                  <a:gd name="T55" fmla="*/ 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0">
                    <a:moveTo>
                      <a:pt x="48" y="9"/>
                    </a:moveTo>
                    <a:cubicBezTo>
                      <a:pt x="48" y="9"/>
                      <a:pt x="48" y="9"/>
                      <a:pt x="48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42"/>
                      <a:pt x="27" y="46"/>
                      <a:pt x="25" y="48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3" y="45"/>
                      <a:pt x="24" y="41"/>
                      <a:pt x="24" y="39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9"/>
                      <a:pt x="1" y="43"/>
                      <a:pt x="2" y="44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0" y="79"/>
                      <a:pt x="31" y="83"/>
                      <a:pt x="31" y="86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4" y="84"/>
                      <a:pt x="56" y="81"/>
                      <a:pt x="56" y="7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3"/>
                      <a:pt x="53" y="9"/>
                      <a:pt x="4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6"/>
              <p:cNvSpPr>
                <a:spLocks/>
              </p:cNvSpPr>
              <p:nvPr/>
            </p:nvSpPr>
            <p:spPr bwMode="auto">
              <a:xfrm>
                <a:off x="3567375" y="5560971"/>
                <a:ext cx="209550" cy="412750"/>
              </a:xfrm>
              <a:custGeom>
                <a:avLst/>
                <a:gdLst>
                  <a:gd name="T0" fmla="*/ 54 w 56"/>
                  <a:gd name="T1" fmla="*/ 75 h 107"/>
                  <a:gd name="T2" fmla="*/ 28 w 56"/>
                  <a:gd name="T3" fmla="*/ 43 h 107"/>
                  <a:gd name="T4" fmla="*/ 24 w 56"/>
                  <a:gd name="T5" fmla="*/ 33 h 107"/>
                  <a:gd name="T6" fmla="*/ 24 w 56"/>
                  <a:gd name="T7" fmla="*/ 0 h 107"/>
                  <a:gd name="T8" fmla="*/ 8 w 56"/>
                  <a:gd name="T9" fmla="*/ 5 h 107"/>
                  <a:gd name="T10" fmla="*/ 8 w 56"/>
                  <a:gd name="T11" fmla="*/ 5 h 107"/>
                  <a:gd name="T12" fmla="*/ 0 w 56"/>
                  <a:gd name="T13" fmla="*/ 14 h 107"/>
                  <a:gd name="T14" fmla="*/ 0 w 56"/>
                  <a:gd name="T15" fmla="*/ 74 h 107"/>
                  <a:gd name="T16" fmla="*/ 4 w 56"/>
                  <a:gd name="T17" fmla="*/ 82 h 107"/>
                  <a:gd name="T18" fmla="*/ 4 w 56"/>
                  <a:gd name="T19" fmla="*/ 82 h 107"/>
                  <a:gd name="T20" fmla="*/ 25 w 56"/>
                  <a:gd name="T21" fmla="*/ 96 h 107"/>
                  <a:gd name="T22" fmla="*/ 25 w 56"/>
                  <a:gd name="T23" fmla="*/ 82 h 107"/>
                  <a:gd name="T24" fmla="*/ 28 w 56"/>
                  <a:gd name="T25" fmla="*/ 73 h 107"/>
                  <a:gd name="T26" fmla="*/ 37 w 56"/>
                  <a:gd name="T27" fmla="*/ 61 h 107"/>
                  <a:gd name="T28" fmla="*/ 40 w 56"/>
                  <a:gd name="T29" fmla="*/ 64 h 107"/>
                  <a:gd name="T30" fmla="*/ 31 w 56"/>
                  <a:gd name="T31" fmla="*/ 74 h 107"/>
                  <a:gd name="T32" fmla="*/ 29 w 56"/>
                  <a:gd name="T33" fmla="*/ 88 h 107"/>
                  <a:gd name="T34" fmla="*/ 29 w 56"/>
                  <a:gd name="T35" fmla="*/ 98 h 107"/>
                  <a:gd name="T36" fmla="*/ 38 w 56"/>
                  <a:gd name="T37" fmla="*/ 105 h 107"/>
                  <a:gd name="T38" fmla="*/ 38 w 56"/>
                  <a:gd name="T39" fmla="*/ 105 h 107"/>
                  <a:gd name="T40" fmla="*/ 44 w 56"/>
                  <a:gd name="T41" fmla="*/ 107 h 107"/>
                  <a:gd name="T42" fmla="*/ 44 w 56"/>
                  <a:gd name="T43" fmla="*/ 107 h 107"/>
                  <a:gd name="T44" fmla="*/ 44 w 56"/>
                  <a:gd name="T45" fmla="*/ 107 h 107"/>
                  <a:gd name="T46" fmla="*/ 50 w 56"/>
                  <a:gd name="T47" fmla="*/ 105 h 107"/>
                  <a:gd name="T48" fmla="*/ 50 w 56"/>
                  <a:gd name="T49" fmla="*/ 105 h 107"/>
                  <a:gd name="T50" fmla="*/ 56 w 56"/>
                  <a:gd name="T51" fmla="*/ 100 h 107"/>
                  <a:gd name="T52" fmla="*/ 56 w 56"/>
                  <a:gd name="T53" fmla="*/ 82 h 107"/>
                  <a:gd name="T54" fmla="*/ 54 w 56"/>
                  <a:gd name="T55" fmla="*/ 7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7">
                    <a:moveTo>
                      <a:pt x="54" y="75"/>
                    </a:moveTo>
                    <a:cubicBezTo>
                      <a:pt x="28" y="43"/>
                      <a:pt x="28" y="43"/>
                      <a:pt x="28" y="43"/>
                    </a:cubicBezTo>
                    <a:cubicBezTo>
                      <a:pt x="26" y="41"/>
                      <a:pt x="24" y="36"/>
                      <a:pt x="24" y="3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5"/>
                      <a:pt x="0" y="9"/>
                      <a:pt x="0" y="1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2" y="80"/>
                      <a:pt x="4" y="82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5" y="79"/>
                      <a:pt x="26" y="75"/>
                      <a:pt x="28" y="73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1" y="74"/>
                      <a:pt x="31" y="74"/>
                      <a:pt x="31" y="74"/>
                    </a:cubicBezTo>
                    <a:cubicBezTo>
                      <a:pt x="29" y="77"/>
                      <a:pt x="29" y="81"/>
                      <a:pt x="29" y="88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40" y="106"/>
                      <a:pt x="42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6" y="107"/>
                      <a:pt x="48" y="106"/>
                      <a:pt x="50" y="105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56" y="100"/>
                      <a:pt x="56" y="100"/>
                      <a:pt x="56" y="100"/>
                    </a:cubicBezTo>
                    <a:cubicBezTo>
                      <a:pt x="56" y="82"/>
                      <a:pt x="56" y="82"/>
                      <a:pt x="56" y="82"/>
                    </a:cubicBezTo>
                    <a:cubicBezTo>
                      <a:pt x="56" y="80"/>
                      <a:pt x="55" y="77"/>
                      <a:pt x="54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51411" y="490682"/>
              <a:ext cx="1960145" cy="179288"/>
              <a:chOff x="4172213" y="5611771"/>
              <a:chExt cx="3106738" cy="284162"/>
            </a:xfrm>
          </p:grpSpPr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6018475" y="5619708"/>
                <a:ext cx="360363" cy="276225"/>
              </a:xfrm>
              <a:custGeom>
                <a:avLst/>
                <a:gdLst>
                  <a:gd name="T0" fmla="*/ 94 w 96"/>
                  <a:gd name="T1" fmla="*/ 0 h 72"/>
                  <a:gd name="T2" fmla="*/ 91 w 96"/>
                  <a:gd name="T3" fmla="*/ 0 h 72"/>
                  <a:gd name="T4" fmla="*/ 89 w 96"/>
                  <a:gd name="T5" fmla="*/ 2 h 72"/>
                  <a:gd name="T6" fmla="*/ 89 w 96"/>
                  <a:gd name="T7" fmla="*/ 58 h 72"/>
                  <a:gd name="T8" fmla="*/ 81 w 96"/>
                  <a:gd name="T9" fmla="*/ 65 h 72"/>
                  <a:gd name="T10" fmla="*/ 77 w 96"/>
                  <a:gd name="T11" fmla="*/ 63 h 72"/>
                  <a:gd name="T12" fmla="*/ 25 w 96"/>
                  <a:gd name="T13" fmla="*/ 5 h 72"/>
                  <a:gd name="T14" fmla="*/ 14 w 96"/>
                  <a:gd name="T15" fmla="*/ 0 h 72"/>
                  <a:gd name="T16" fmla="*/ 0 w 96"/>
                  <a:gd name="T17" fmla="*/ 16 h 72"/>
                  <a:gd name="T18" fmla="*/ 0 w 96"/>
                  <a:gd name="T19" fmla="*/ 70 h 72"/>
                  <a:gd name="T20" fmla="*/ 2 w 96"/>
                  <a:gd name="T21" fmla="*/ 72 h 72"/>
                  <a:gd name="T22" fmla="*/ 5 w 96"/>
                  <a:gd name="T23" fmla="*/ 72 h 72"/>
                  <a:gd name="T24" fmla="*/ 7 w 96"/>
                  <a:gd name="T25" fmla="*/ 70 h 72"/>
                  <a:gd name="T26" fmla="*/ 7 w 96"/>
                  <a:gd name="T27" fmla="*/ 16 h 72"/>
                  <a:gd name="T28" fmla="*/ 14 w 96"/>
                  <a:gd name="T29" fmla="*/ 7 h 72"/>
                  <a:gd name="T30" fmla="*/ 19 w 96"/>
                  <a:gd name="T31" fmla="*/ 10 h 72"/>
                  <a:gd name="T32" fmla="*/ 71 w 96"/>
                  <a:gd name="T33" fmla="*/ 68 h 72"/>
                  <a:gd name="T34" fmla="*/ 81 w 96"/>
                  <a:gd name="T35" fmla="*/ 72 h 72"/>
                  <a:gd name="T36" fmla="*/ 96 w 96"/>
                  <a:gd name="T37" fmla="*/ 58 h 72"/>
                  <a:gd name="T38" fmla="*/ 96 w 96"/>
                  <a:gd name="T39" fmla="*/ 2 h 72"/>
                  <a:gd name="T40" fmla="*/ 94 w 96"/>
                  <a:gd name="T4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" h="72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0" y="0"/>
                      <a:pt x="89" y="1"/>
                      <a:pt x="89" y="2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89" y="65"/>
                      <a:pt x="83" y="65"/>
                      <a:pt x="81" y="65"/>
                    </a:cubicBezTo>
                    <a:cubicBezTo>
                      <a:pt x="80" y="65"/>
                      <a:pt x="78" y="64"/>
                      <a:pt x="77" y="6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2" y="2"/>
                      <a:pt x="18" y="0"/>
                      <a:pt x="14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6" y="72"/>
                      <a:pt x="7" y="71"/>
                      <a:pt x="7" y="7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1"/>
                      <a:pt x="11" y="7"/>
                      <a:pt x="14" y="7"/>
                    </a:cubicBezTo>
                    <a:cubicBezTo>
                      <a:pt x="16" y="7"/>
                      <a:pt x="18" y="8"/>
                      <a:pt x="19" y="10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4" y="71"/>
                      <a:pt x="78" y="72"/>
                      <a:pt x="81" y="72"/>
                    </a:cubicBezTo>
                    <a:cubicBezTo>
                      <a:pt x="90" y="72"/>
                      <a:pt x="96" y="67"/>
                      <a:pt x="96" y="58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4172213" y="5619708"/>
                <a:ext cx="312738" cy="276225"/>
              </a:xfrm>
              <a:custGeom>
                <a:avLst/>
                <a:gdLst>
                  <a:gd name="T0" fmla="*/ 81 w 83"/>
                  <a:gd name="T1" fmla="*/ 65 h 72"/>
                  <a:gd name="T2" fmla="*/ 14 w 83"/>
                  <a:gd name="T3" fmla="*/ 65 h 72"/>
                  <a:gd name="T4" fmla="*/ 7 w 83"/>
                  <a:gd name="T5" fmla="*/ 56 h 72"/>
                  <a:gd name="T6" fmla="*/ 7 w 83"/>
                  <a:gd name="T7" fmla="*/ 16 h 72"/>
                  <a:gd name="T8" fmla="*/ 9 w 83"/>
                  <a:gd name="T9" fmla="*/ 10 h 72"/>
                  <a:gd name="T10" fmla="*/ 14 w 83"/>
                  <a:gd name="T11" fmla="*/ 7 h 72"/>
                  <a:gd name="T12" fmla="*/ 81 w 83"/>
                  <a:gd name="T13" fmla="*/ 7 h 72"/>
                  <a:gd name="T14" fmla="*/ 83 w 83"/>
                  <a:gd name="T15" fmla="*/ 5 h 72"/>
                  <a:gd name="T16" fmla="*/ 83 w 83"/>
                  <a:gd name="T17" fmla="*/ 2 h 72"/>
                  <a:gd name="T18" fmla="*/ 81 w 83"/>
                  <a:gd name="T19" fmla="*/ 0 h 72"/>
                  <a:gd name="T20" fmla="*/ 14 w 83"/>
                  <a:gd name="T21" fmla="*/ 0 h 72"/>
                  <a:gd name="T22" fmla="*/ 4 w 83"/>
                  <a:gd name="T23" fmla="*/ 5 h 72"/>
                  <a:gd name="T24" fmla="*/ 0 w 83"/>
                  <a:gd name="T25" fmla="*/ 15 h 72"/>
                  <a:gd name="T26" fmla="*/ 0 w 83"/>
                  <a:gd name="T27" fmla="*/ 56 h 72"/>
                  <a:gd name="T28" fmla="*/ 14 w 83"/>
                  <a:gd name="T29" fmla="*/ 72 h 72"/>
                  <a:gd name="T30" fmla="*/ 81 w 83"/>
                  <a:gd name="T31" fmla="*/ 72 h 72"/>
                  <a:gd name="T32" fmla="*/ 83 w 83"/>
                  <a:gd name="T33" fmla="*/ 70 h 72"/>
                  <a:gd name="T34" fmla="*/ 83 w 83"/>
                  <a:gd name="T35" fmla="*/ 67 h 72"/>
                  <a:gd name="T36" fmla="*/ 81 w 83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2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5078675" y="5619708"/>
                <a:ext cx="315913" cy="276225"/>
              </a:xfrm>
              <a:custGeom>
                <a:avLst/>
                <a:gdLst>
                  <a:gd name="T0" fmla="*/ 82 w 84"/>
                  <a:gd name="T1" fmla="*/ 65 h 72"/>
                  <a:gd name="T2" fmla="*/ 15 w 84"/>
                  <a:gd name="T3" fmla="*/ 65 h 72"/>
                  <a:gd name="T4" fmla="*/ 7 w 84"/>
                  <a:gd name="T5" fmla="*/ 56 h 72"/>
                  <a:gd name="T6" fmla="*/ 7 w 84"/>
                  <a:gd name="T7" fmla="*/ 2 h 72"/>
                  <a:gd name="T8" fmla="*/ 5 w 84"/>
                  <a:gd name="T9" fmla="*/ 0 h 72"/>
                  <a:gd name="T10" fmla="*/ 2 w 84"/>
                  <a:gd name="T11" fmla="*/ 0 h 72"/>
                  <a:gd name="T12" fmla="*/ 0 w 84"/>
                  <a:gd name="T13" fmla="*/ 2 h 72"/>
                  <a:gd name="T14" fmla="*/ 0 w 84"/>
                  <a:gd name="T15" fmla="*/ 56 h 72"/>
                  <a:gd name="T16" fmla="*/ 15 w 84"/>
                  <a:gd name="T17" fmla="*/ 72 h 72"/>
                  <a:gd name="T18" fmla="*/ 82 w 84"/>
                  <a:gd name="T19" fmla="*/ 72 h 72"/>
                  <a:gd name="T20" fmla="*/ 84 w 84"/>
                  <a:gd name="T21" fmla="*/ 70 h 72"/>
                  <a:gd name="T22" fmla="*/ 84 w 84"/>
                  <a:gd name="T23" fmla="*/ 67 h 72"/>
                  <a:gd name="T24" fmla="*/ 82 w 84"/>
                  <a:gd name="T25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72">
                    <a:moveTo>
                      <a:pt x="82" y="65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1" y="65"/>
                      <a:pt x="7" y="61"/>
                      <a:pt x="7" y="5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7" y="72"/>
                      <a:pt x="15" y="72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2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0"/>
              <p:cNvSpPr>
                <a:spLocks/>
              </p:cNvSpPr>
              <p:nvPr/>
            </p:nvSpPr>
            <p:spPr bwMode="auto">
              <a:xfrm>
                <a:off x="6515363" y="5619708"/>
                <a:ext cx="315913" cy="276225"/>
              </a:xfrm>
              <a:custGeom>
                <a:avLst/>
                <a:gdLst>
                  <a:gd name="T0" fmla="*/ 81 w 84"/>
                  <a:gd name="T1" fmla="*/ 65 h 72"/>
                  <a:gd name="T2" fmla="*/ 14 w 84"/>
                  <a:gd name="T3" fmla="*/ 65 h 72"/>
                  <a:gd name="T4" fmla="*/ 7 w 84"/>
                  <a:gd name="T5" fmla="*/ 56 h 72"/>
                  <a:gd name="T6" fmla="*/ 7 w 84"/>
                  <a:gd name="T7" fmla="*/ 16 h 72"/>
                  <a:gd name="T8" fmla="*/ 9 w 84"/>
                  <a:gd name="T9" fmla="*/ 10 h 72"/>
                  <a:gd name="T10" fmla="*/ 14 w 84"/>
                  <a:gd name="T11" fmla="*/ 7 h 72"/>
                  <a:gd name="T12" fmla="*/ 81 w 84"/>
                  <a:gd name="T13" fmla="*/ 8 h 72"/>
                  <a:gd name="T14" fmla="*/ 84 w 84"/>
                  <a:gd name="T15" fmla="*/ 5 h 72"/>
                  <a:gd name="T16" fmla="*/ 84 w 84"/>
                  <a:gd name="T17" fmla="*/ 2 h 72"/>
                  <a:gd name="T18" fmla="*/ 81 w 84"/>
                  <a:gd name="T19" fmla="*/ 0 h 72"/>
                  <a:gd name="T20" fmla="*/ 14 w 84"/>
                  <a:gd name="T21" fmla="*/ 0 h 72"/>
                  <a:gd name="T22" fmla="*/ 4 w 84"/>
                  <a:gd name="T23" fmla="*/ 5 h 72"/>
                  <a:gd name="T24" fmla="*/ 0 w 84"/>
                  <a:gd name="T25" fmla="*/ 15 h 72"/>
                  <a:gd name="T26" fmla="*/ 0 w 84"/>
                  <a:gd name="T27" fmla="*/ 56 h 72"/>
                  <a:gd name="T28" fmla="*/ 14 w 84"/>
                  <a:gd name="T29" fmla="*/ 72 h 72"/>
                  <a:gd name="T30" fmla="*/ 81 w 84"/>
                  <a:gd name="T31" fmla="*/ 72 h 72"/>
                  <a:gd name="T32" fmla="*/ 84 w 84"/>
                  <a:gd name="T33" fmla="*/ 70 h 72"/>
                  <a:gd name="T34" fmla="*/ 84 w 84"/>
                  <a:gd name="T35" fmla="*/ 67 h 72"/>
                  <a:gd name="T36" fmla="*/ 81 w 84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3" y="8"/>
                      <a:pt x="84" y="7"/>
                      <a:pt x="84" y="5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7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7034475" y="5746708"/>
                <a:ext cx="149225" cy="26988"/>
              </a:xfrm>
              <a:custGeom>
                <a:avLst/>
                <a:gdLst>
                  <a:gd name="T0" fmla="*/ 38 w 40"/>
                  <a:gd name="T1" fmla="*/ 0 h 7"/>
                  <a:gd name="T2" fmla="*/ 2 w 40"/>
                  <a:gd name="T3" fmla="*/ 0 h 7"/>
                  <a:gd name="T4" fmla="*/ 0 w 40"/>
                  <a:gd name="T5" fmla="*/ 2 h 7"/>
                  <a:gd name="T6" fmla="*/ 0 w 40"/>
                  <a:gd name="T7" fmla="*/ 5 h 7"/>
                  <a:gd name="T8" fmla="*/ 2 w 40"/>
                  <a:gd name="T9" fmla="*/ 7 h 7"/>
                  <a:gd name="T10" fmla="*/ 38 w 40"/>
                  <a:gd name="T11" fmla="*/ 7 h 7"/>
                  <a:gd name="T12" fmla="*/ 38 w 40"/>
                  <a:gd name="T13" fmla="*/ 7 h 7"/>
                  <a:gd name="T14" fmla="*/ 40 w 40"/>
                  <a:gd name="T15" fmla="*/ 5 h 7"/>
                  <a:gd name="T16" fmla="*/ 40 w 40"/>
                  <a:gd name="T17" fmla="*/ 2 h 7"/>
                  <a:gd name="T18" fmla="*/ 38 w 40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7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9" y="7"/>
                      <a:pt x="40" y="6"/>
                      <a:pt x="40" y="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2"/>
              <p:cNvSpPr>
                <a:spLocks/>
              </p:cNvSpPr>
              <p:nvPr/>
            </p:nvSpPr>
            <p:spPr bwMode="auto">
              <a:xfrm>
                <a:off x="6966213" y="5619708"/>
                <a:ext cx="312738" cy="276225"/>
              </a:xfrm>
              <a:custGeom>
                <a:avLst/>
                <a:gdLst>
                  <a:gd name="T0" fmla="*/ 83 w 83"/>
                  <a:gd name="T1" fmla="*/ 67 h 72"/>
                  <a:gd name="T2" fmla="*/ 81 w 83"/>
                  <a:gd name="T3" fmla="*/ 65 h 72"/>
                  <a:gd name="T4" fmla="*/ 14 w 83"/>
                  <a:gd name="T5" fmla="*/ 65 h 72"/>
                  <a:gd name="T6" fmla="*/ 7 w 83"/>
                  <a:gd name="T7" fmla="*/ 56 h 72"/>
                  <a:gd name="T8" fmla="*/ 7 w 83"/>
                  <a:gd name="T9" fmla="*/ 16 h 72"/>
                  <a:gd name="T10" fmla="*/ 9 w 83"/>
                  <a:gd name="T11" fmla="*/ 10 h 72"/>
                  <a:gd name="T12" fmla="*/ 14 w 83"/>
                  <a:gd name="T13" fmla="*/ 7 h 72"/>
                  <a:gd name="T14" fmla="*/ 81 w 83"/>
                  <a:gd name="T15" fmla="*/ 7 h 72"/>
                  <a:gd name="T16" fmla="*/ 83 w 83"/>
                  <a:gd name="T17" fmla="*/ 5 h 72"/>
                  <a:gd name="T18" fmla="*/ 83 w 83"/>
                  <a:gd name="T19" fmla="*/ 2 h 72"/>
                  <a:gd name="T20" fmla="*/ 81 w 83"/>
                  <a:gd name="T21" fmla="*/ 0 h 72"/>
                  <a:gd name="T22" fmla="*/ 14 w 83"/>
                  <a:gd name="T23" fmla="*/ 0 h 72"/>
                  <a:gd name="T24" fmla="*/ 4 w 83"/>
                  <a:gd name="T25" fmla="*/ 5 h 72"/>
                  <a:gd name="T26" fmla="*/ 0 w 83"/>
                  <a:gd name="T27" fmla="*/ 15 h 72"/>
                  <a:gd name="T28" fmla="*/ 0 w 83"/>
                  <a:gd name="T29" fmla="*/ 56 h 72"/>
                  <a:gd name="T30" fmla="*/ 14 w 83"/>
                  <a:gd name="T31" fmla="*/ 72 h 72"/>
                  <a:gd name="T32" fmla="*/ 81 w 83"/>
                  <a:gd name="T33" fmla="*/ 72 h 72"/>
                  <a:gd name="T34" fmla="*/ 83 w 83"/>
                  <a:gd name="T35" fmla="*/ 70 h 72"/>
                  <a:gd name="T36" fmla="*/ 83 w 83"/>
                  <a:gd name="T37" fmla="*/ 6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3" y="67"/>
                    </a:moveTo>
                    <a:cubicBezTo>
                      <a:pt x="83" y="66"/>
                      <a:pt x="82" y="65"/>
                      <a:pt x="81" y="65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lnTo>
                      <a:pt x="83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3"/>
              <p:cNvSpPr>
                <a:spLocks/>
              </p:cNvSpPr>
              <p:nvPr/>
            </p:nvSpPr>
            <p:spPr bwMode="auto">
              <a:xfrm>
                <a:off x="4619888" y="5619708"/>
                <a:ext cx="176213" cy="276225"/>
              </a:xfrm>
              <a:custGeom>
                <a:avLst/>
                <a:gdLst>
                  <a:gd name="T0" fmla="*/ 46 w 47"/>
                  <a:gd name="T1" fmla="*/ 34 h 72"/>
                  <a:gd name="T2" fmla="*/ 6 w 47"/>
                  <a:gd name="T3" fmla="*/ 1 h 72"/>
                  <a:gd name="T4" fmla="*/ 5 w 47"/>
                  <a:gd name="T5" fmla="*/ 0 h 72"/>
                  <a:gd name="T6" fmla="*/ 3 w 47"/>
                  <a:gd name="T7" fmla="*/ 1 h 72"/>
                  <a:gd name="T8" fmla="*/ 1 w 47"/>
                  <a:gd name="T9" fmla="*/ 3 h 72"/>
                  <a:gd name="T10" fmla="*/ 1 w 47"/>
                  <a:gd name="T11" fmla="*/ 6 h 72"/>
                  <a:gd name="T12" fmla="*/ 39 w 47"/>
                  <a:gd name="T13" fmla="*/ 39 h 72"/>
                  <a:gd name="T14" fmla="*/ 39 w 47"/>
                  <a:gd name="T15" fmla="*/ 70 h 72"/>
                  <a:gd name="T16" fmla="*/ 42 w 47"/>
                  <a:gd name="T17" fmla="*/ 72 h 72"/>
                  <a:gd name="T18" fmla="*/ 42 w 47"/>
                  <a:gd name="T19" fmla="*/ 72 h 72"/>
                  <a:gd name="T20" fmla="*/ 45 w 47"/>
                  <a:gd name="T21" fmla="*/ 72 h 72"/>
                  <a:gd name="T22" fmla="*/ 47 w 47"/>
                  <a:gd name="T23" fmla="*/ 70 h 72"/>
                  <a:gd name="T24" fmla="*/ 47 w 47"/>
                  <a:gd name="T25" fmla="*/ 37 h 72"/>
                  <a:gd name="T26" fmla="*/ 46 w 47"/>
                  <a:gd name="T27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72">
                    <a:moveTo>
                      <a:pt x="46" y="34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1"/>
                      <a:pt x="40" y="72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6" y="72"/>
                      <a:pt x="47" y="71"/>
                      <a:pt x="47" y="7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6"/>
                      <a:pt x="47" y="35"/>
                      <a:pt x="46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4"/>
              <p:cNvSpPr>
                <a:spLocks/>
              </p:cNvSpPr>
              <p:nvPr/>
            </p:nvSpPr>
            <p:spPr bwMode="auto">
              <a:xfrm>
                <a:off x="4807213" y="5611771"/>
                <a:ext cx="142875" cy="127000"/>
              </a:xfrm>
              <a:custGeom>
                <a:avLst/>
                <a:gdLst>
                  <a:gd name="T0" fmla="*/ 36 w 38"/>
                  <a:gd name="T1" fmla="*/ 1 h 33"/>
                  <a:gd name="T2" fmla="*/ 34 w 38"/>
                  <a:gd name="T3" fmla="*/ 0 h 33"/>
                  <a:gd name="T4" fmla="*/ 33 w 38"/>
                  <a:gd name="T5" fmla="*/ 1 h 33"/>
                  <a:gd name="T6" fmla="*/ 1 w 38"/>
                  <a:gd name="T7" fmla="*/ 27 h 33"/>
                  <a:gd name="T8" fmla="*/ 1 w 38"/>
                  <a:gd name="T9" fmla="*/ 30 h 33"/>
                  <a:gd name="T10" fmla="*/ 3 w 38"/>
                  <a:gd name="T11" fmla="*/ 33 h 33"/>
                  <a:gd name="T12" fmla="*/ 5 w 38"/>
                  <a:gd name="T13" fmla="*/ 33 h 33"/>
                  <a:gd name="T14" fmla="*/ 6 w 38"/>
                  <a:gd name="T15" fmla="*/ 33 h 33"/>
                  <a:gd name="T16" fmla="*/ 37 w 38"/>
                  <a:gd name="T17" fmla="*/ 6 h 33"/>
                  <a:gd name="T18" fmla="*/ 38 w 38"/>
                  <a:gd name="T19" fmla="*/ 3 h 33"/>
                  <a:gd name="T20" fmla="*/ 36 w 38"/>
                  <a:gd name="T21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3">
                    <a:moveTo>
                      <a:pt x="36" y="1"/>
                    </a:moveTo>
                    <a:cubicBezTo>
                      <a:pt x="36" y="0"/>
                      <a:pt x="35" y="0"/>
                      <a:pt x="34" y="0"/>
                    </a:cubicBezTo>
                    <a:cubicBezTo>
                      <a:pt x="34" y="0"/>
                      <a:pt x="33" y="0"/>
                      <a:pt x="33" y="1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9"/>
                      <a:pt x="1" y="30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3"/>
                      <a:pt x="6" y="33"/>
                      <a:pt x="6" y="33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6"/>
                      <a:pt x="38" y="4"/>
                      <a:pt x="38" y="3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5"/>
              <p:cNvSpPr>
                <a:spLocks/>
              </p:cNvSpPr>
              <p:nvPr/>
            </p:nvSpPr>
            <p:spPr bwMode="auto">
              <a:xfrm>
                <a:off x="5529525" y="5619708"/>
                <a:ext cx="354013" cy="276225"/>
              </a:xfrm>
              <a:custGeom>
                <a:avLst/>
                <a:gdLst>
                  <a:gd name="T0" fmla="*/ 94 w 94"/>
                  <a:gd name="T1" fmla="*/ 70 h 72"/>
                  <a:gd name="T2" fmla="*/ 94 w 94"/>
                  <a:gd name="T3" fmla="*/ 69 h 72"/>
                  <a:gd name="T4" fmla="*/ 94 w 94"/>
                  <a:gd name="T5" fmla="*/ 69 h 72"/>
                  <a:gd name="T6" fmla="*/ 61 w 94"/>
                  <a:gd name="T7" fmla="*/ 8 h 72"/>
                  <a:gd name="T8" fmla="*/ 47 w 94"/>
                  <a:gd name="T9" fmla="*/ 0 h 72"/>
                  <a:gd name="T10" fmla="*/ 33 w 94"/>
                  <a:gd name="T11" fmla="*/ 8 h 72"/>
                  <a:gd name="T12" fmla="*/ 0 w 94"/>
                  <a:gd name="T13" fmla="*/ 69 h 72"/>
                  <a:gd name="T14" fmla="*/ 0 w 94"/>
                  <a:gd name="T15" fmla="*/ 69 h 72"/>
                  <a:gd name="T16" fmla="*/ 0 w 94"/>
                  <a:gd name="T17" fmla="*/ 70 h 72"/>
                  <a:gd name="T18" fmla="*/ 2 w 94"/>
                  <a:gd name="T19" fmla="*/ 72 h 72"/>
                  <a:gd name="T20" fmla="*/ 2 w 94"/>
                  <a:gd name="T21" fmla="*/ 72 h 72"/>
                  <a:gd name="T22" fmla="*/ 2 w 94"/>
                  <a:gd name="T23" fmla="*/ 72 h 72"/>
                  <a:gd name="T24" fmla="*/ 2 w 94"/>
                  <a:gd name="T25" fmla="*/ 72 h 72"/>
                  <a:gd name="T26" fmla="*/ 2 w 94"/>
                  <a:gd name="T27" fmla="*/ 72 h 72"/>
                  <a:gd name="T28" fmla="*/ 4 w 94"/>
                  <a:gd name="T29" fmla="*/ 72 h 72"/>
                  <a:gd name="T30" fmla="*/ 4 w 94"/>
                  <a:gd name="T31" fmla="*/ 72 h 72"/>
                  <a:gd name="T32" fmla="*/ 5 w 94"/>
                  <a:gd name="T33" fmla="*/ 72 h 72"/>
                  <a:gd name="T34" fmla="*/ 6 w 94"/>
                  <a:gd name="T35" fmla="*/ 72 h 72"/>
                  <a:gd name="T36" fmla="*/ 6 w 94"/>
                  <a:gd name="T37" fmla="*/ 71 h 72"/>
                  <a:gd name="T38" fmla="*/ 6 w 94"/>
                  <a:gd name="T39" fmla="*/ 71 h 72"/>
                  <a:gd name="T40" fmla="*/ 40 w 94"/>
                  <a:gd name="T41" fmla="*/ 12 h 72"/>
                  <a:gd name="T42" fmla="*/ 47 w 94"/>
                  <a:gd name="T43" fmla="*/ 7 h 72"/>
                  <a:gd name="T44" fmla="*/ 55 w 94"/>
                  <a:gd name="T45" fmla="*/ 12 h 72"/>
                  <a:gd name="T46" fmla="*/ 88 w 94"/>
                  <a:gd name="T47" fmla="*/ 71 h 72"/>
                  <a:gd name="T48" fmla="*/ 88 w 94"/>
                  <a:gd name="T49" fmla="*/ 71 h 72"/>
                  <a:gd name="T50" fmla="*/ 89 w 94"/>
                  <a:gd name="T51" fmla="*/ 72 h 72"/>
                  <a:gd name="T52" fmla="*/ 89 w 94"/>
                  <a:gd name="T53" fmla="*/ 72 h 72"/>
                  <a:gd name="T54" fmla="*/ 90 w 94"/>
                  <a:gd name="T55" fmla="*/ 72 h 72"/>
                  <a:gd name="T56" fmla="*/ 90 w 94"/>
                  <a:gd name="T57" fmla="*/ 72 h 72"/>
                  <a:gd name="T58" fmla="*/ 92 w 94"/>
                  <a:gd name="T59" fmla="*/ 72 h 72"/>
                  <a:gd name="T60" fmla="*/ 92 w 94"/>
                  <a:gd name="T61" fmla="*/ 72 h 72"/>
                  <a:gd name="T62" fmla="*/ 92 w 94"/>
                  <a:gd name="T63" fmla="*/ 72 h 72"/>
                  <a:gd name="T64" fmla="*/ 92 w 94"/>
                  <a:gd name="T65" fmla="*/ 72 h 72"/>
                  <a:gd name="T66" fmla="*/ 92 w 94"/>
                  <a:gd name="T67" fmla="*/ 72 h 72"/>
                  <a:gd name="T68" fmla="*/ 94 w 94"/>
                  <a:gd name="T6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72">
                    <a:moveTo>
                      <a:pt x="94" y="70"/>
                    </a:moveTo>
                    <a:cubicBezTo>
                      <a:pt x="94" y="70"/>
                      <a:pt x="94" y="69"/>
                      <a:pt x="94" y="69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3" y="67"/>
                      <a:pt x="61" y="8"/>
                      <a:pt x="61" y="8"/>
                    </a:cubicBezTo>
                    <a:cubicBezTo>
                      <a:pt x="58" y="3"/>
                      <a:pt x="53" y="0"/>
                      <a:pt x="47" y="0"/>
                    </a:cubicBezTo>
                    <a:cubicBezTo>
                      <a:pt x="41" y="0"/>
                      <a:pt x="36" y="3"/>
                      <a:pt x="33" y="8"/>
                    </a:cubicBezTo>
                    <a:cubicBezTo>
                      <a:pt x="33" y="8"/>
                      <a:pt x="1" y="67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3" y="72"/>
                      <a:pt x="4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6" y="72"/>
                    </a:cubicBezTo>
                    <a:cubicBezTo>
                      <a:pt x="6" y="72"/>
                      <a:pt x="6" y="72"/>
                      <a:pt x="6" y="71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71"/>
                      <a:pt x="37" y="16"/>
                      <a:pt x="40" y="12"/>
                    </a:cubicBezTo>
                    <a:cubicBezTo>
                      <a:pt x="42" y="8"/>
                      <a:pt x="44" y="7"/>
                      <a:pt x="47" y="7"/>
                    </a:cubicBezTo>
                    <a:cubicBezTo>
                      <a:pt x="50" y="7"/>
                      <a:pt x="52" y="8"/>
                      <a:pt x="55" y="12"/>
                    </a:cubicBezTo>
                    <a:cubicBezTo>
                      <a:pt x="57" y="16"/>
                      <a:pt x="88" y="71"/>
                      <a:pt x="88" y="71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72"/>
                      <a:pt x="88" y="72"/>
                      <a:pt x="89" y="72"/>
                    </a:cubicBezTo>
                    <a:cubicBezTo>
                      <a:pt x="89" y="72"/>
                      <a:pt x="89" y="72"/>
                      <a:pt x="89" y="72"/>
                    </a:cubicBezTo>
                    <a:cubicBezTo>
                      <a:pt x="89" y="72"/>
                      <a:pt x="89" y="72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72"/>
                      <a:pt x="91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4" y="72"/>
                      <a:pt x="94" y="71"/>
                      <a:pt x="94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816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" b="1258"/>
          <a:stretch/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1779" y="1341914"/>
            <a:ext cx="7788442" cy="2396537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1779" y="3824328"/>
            <a:ext cx="7788442" cy="166196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878875" y="6228673"/>
            <a:ext cx="2437297" cy="368317"/>
            <a:chOff x="574259" y="408174"/>
            <a:chExt cx="2437297" cy="368317"/>
          </a:xfrm>
        </p:grpSpPr>
        <p:grpSp>
          <p:nvGrpSpPr>
            <p:cNvPr id="8" name="Group 7"/>
            <p:cNvGrpSpPr/>
            <p:nvPr/>
          </p:nvGrpSpPr>
          <p:grpSpPr>
            <a:xfrm>
              <a:off x="574259" y="408174"/>
              <a:ext cx="284796" cy="368317"/>
              <a:chOff x="3567375" y="5546683"/>
              <a:chExt cx="330201" cy="427038"/>
            </a:xfrm>
            <a:solidFill>
              <a:srgbClr val="69D03B"/>
            </a:solidFill>
          </p:grpSpPr>
          <p:sp>
            <p:nvSpPr>
              <p:cNvPr id="21" name="Freeform 5"/>
              <p:cNvSpPr>
                <a:spLocks/>
              </p:cNvSpPr>
              <p:nvPr/>
            </p:nvSpPr>
            <p:spPr bwMode="auto">
              <a:xfrm>
                <a:off x="3686438" y="5546683"/>
                <a:ext cx="211138" cy="384175"/>
              </a:xfrm>
              <a:custGeom>
                <a:avLst/>
                <a:gdLst>
                  <a:gd name="T0" fmla="*/ 48 w 56"/>
                  <a:gd name="T1" fmla="*/ 9 h 100"/>
                  <a:gd name="T2" fmla="*/ 48 w 56"/>
                  <a:gd name="T3" fmla="*/ 9 h 100"/>
                  <a:gd name="T4" fmla="*/ 28 w 56"/>
                  <a:gd name="T5" fmla="*/ 4 h 100"/>
                  <a:gd name="T6" fmla="*/ 28 w 56"/>
                  <a:gd name="T7" fmla="*/ 39 h 100"/>
                  <a:gd name="T8" fmla="*/ 25 w 56"/>
                  <a:gd name="T9" fmla="*/ 48 h 100"/>
                  <a:gd name="T10" fmla="*/ 18 w 56"/>
                  <a:gd name="T11" fmla="*/ 57 h 100"/>
                  <a:gd name="T12" fmla="*/ 16 w 56"/>
                  <a:gd name="T13" fmla="*/ 54 h 100"/>
                  <a:gd name="T14" fmla="*/ 22 w 56"/>
                  <a:gd name="T15" fmla="*/ 46 h 100"/>
                  <a:gd name="T16" fmla="*/ 24 w 56"/>
                  <a:gd name="T17" fmla="*/ 39 h 100"/>
                  <a:gd name="T18" fmla="*/ 24 w 56"/>
                  <a:gd name="T19" fmla="*/ 3 h 100"/>
                  <a:gd name="T20" fmla="*/ 14 w 56"/>
                  <a:gd name="T21" fmla="*/ 0 h 100"/>
                  <a:gd name="T22" fmla="*/ 14 w 56"/>
                  <a:gd name="T23" fmla="*/ 0 h 100"/>
                  <a:gd name="T24" fmla="*/ 12 w 56"/>
                  <a:gd name="T25" fmla="*/ 0 h 100"/>
                  <a:gd name="T26" fmla="*/ 12 w 56"/>
                  <a:gd name="T27" fmla="*/ 0 h 100"/>
                  <a:gd name="T28" fmla="*/ 12 w 56"/>
                  <a:gd name="T29" fmla="*/ 0 h 100"/>
                  <a:gd name="T30" fmla="*/ 10 w 56"/>
                  <a:gd name="T31" fmla="*/ 0 h 100"/>
                  <a:gd name="T32" fmla="*/ 10 w 56"/>
                  <a:gd name="T33" fmla="*/ 0 h 100"/>
                  <a:gd name="T34" fmla="*/ 0 w 56"/>
                  <a:gd name="T35" fmla="*/ 3 h 100"/>
                  <a:gd name="T36" fmla="*/ 0 w 56"/>
                  <a:gd name="T37" fmla="*/ 37 h 100"/>
                  <a:gd name="T38" fmla="*/ 2 w 56"/>
                  <a:gd name="T39" fmla="*/ 44 h 100"/>
                  <a:gd name="T40" fmla="*/ 28 w 56"/>
                  <a:gd name="T41" fmla="*/ 76 h 100"/>
                  <a:gd name="T42" fmla="*/ 31 w 56"/>
                  <a:gd name="T43" fmla="*/ 86 h 100"/>
                  <a:gd name="T44" fmla="*/ 31 w 56"/>
                  <a:gd name="T45" fmla="*/ 100 h 100"/>
                  <a:gd name="T46" fmla="*/ 52 w 56"/>
                  <a:gd name="T47" fmla="*/ 86 h 100"/>
                  <a:gd name="T48" fmla="*/ 52 w 56"/>
                  <a:gd name="T49" fmla="*/ 86 h 100"/>
                  <a:gd name="T50" fmla="*/ 56 w 56"/>
                  <a:gd name="T51" fmla="*/ 78 h 100"/>
                  <a:gd name="T52" fmla="*/ 56 w 56"/>
                  <a:gd name="T53" fmla="*/ 18 h 100"/>
                  <a:gd name="T54" fmla="*/ 48 w 56"/>
                  <a:gd name="T55" fmla="*/ 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0">
                    <a:moveTo>
                      <a:pt x="48" y="9"/>
                    </a:moveTo>
                    <a:cubicBezTo>
                      <a:pt x="48" y="9"/>
                      <a:pt x="48" y="9"/>
                      <a:pt x="48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42"/>
                      <a:pt x="27" y="46"/>
                      <a:pt x="25" y="48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3" y="45"/>
                      <a:pt x="24" y="41"/>
                      <a:pt x="24" y="39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9"/>
                      <a:pt x="1" y="43"/>
                      <a:pt x="2" y="44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0" y="79"/>
                      <a:pt x="31" y="83"/>
                      <a:pt x="31" y="86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4" y="84"/>
                      <a:pt x="56" y="81"/>
                      <a:pt x="56" y="7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3"/>
                      <a:pt x="53" y="9"/>
                      <a:pt x="4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3567375" y="5560971"/>
                <a:ext cx="209550" cy="412750"/>
              </a:xfrm>
              <a:custGeom>
                <a:avLst/>
                <a:gdLst>
                  <a:gd name="T0" fmla="*/ 54 w 56"/>
                  <a:gd name="T1" fmla="*/ 75 h 107"/>
                  <a:gd name="T2" fmla="*/ 28 w 56"/>
                  <a:gd name="T3" fmla="*/ 43 h 107"/>
                  <a:gd name="T4" fmla="*/ 24 w 56"/>
                  <a:gd name="T5" fmla="*/ 33 h 107"/>
                  <a:gd name="T6" fmla="*/ 24 w 56"/>
                  <a:gd name="T7" fmla="*/ 0 h 107"/>
                  <a:gd name="T8" fmla="*/ 8 w 56"/>
                  <a:gd name="T9" fmla="*/ 5 h 107"/>
                  <a:gd name="T10" fmla="*/ 8 w 56"/>
                  <a:gd name="T11" fmla="*/ 5 h 107"/>
                  <a:gd name="T12" fmla="*/ 0 w 56"/>
                  <a:gd name="T13" fmla="*/ 14 h 107"/>
                  <a:gd name="T14" fmla="*/ 0 w 56"/>
                  <a:gd name="T15" fmla="*/ 74 h 107"/>
                  <a:gd name="T16" fmla="*/ 4 w 56"/>
                  <a:gd name="T17" fmla="*/ 82 h 107"/>
                  <a:gd name="T18" fmla="*/ 4 w 56"/>
                  <a:gd name="T19" fmla="*/ 82 h 107"/>
                  <a:gd name="T20" fmla="*/ 25 w 56"/>
                  <a:gd name="T21" fmla="*/ 96 h 107"/>
                  <a:gd name="T22" fmla="*/ 25 w 56"/>
                  <a:gd name="T23" fmla="*/ 82 h 107"/>
                  <a:gd name="T24" fmla="*/ 28 w 56"/>
                  <a:gd name="T25" fmla="*/ 73 h 107"/>
                  <a:gd name="T26" fmla="*/ 37 w 56"/>
                  <a:gd name="T27" fmla="*/ 61 h 107"/>
                  <a:gd name="T28" fmla="*/ 40 w 56"/>
                  <a:gd name="T29" fmla="*/ 64 h 107"/>
                  <a:gd name="T30" fmla="*/ 31 w 56"/>
                  <a:gd name="T31" fmla="*/ 74 h 107"/>
                  <a:gd name="T32" fmla="*/ 29 w 56"/>
                  <a:gd name="T33" fmla="*/ 88 h 107"/>
                  <a:gd name="T34" fmla="*/ 29 w 56"/>
                  <a:gd name="T35" fmla="*/ 98 h 107"/>
                  <a:gd name="T36" fmla="*/ 38 w 56"/>
                  <a:gd name="T37" fmla="*/ 105 h 107"/>
                  <a:gd name="T38" fmla="*/ 38 w 56"/>
                  <a:gd name="T39" fmla="*/ 105 h 107"/>
                  <a:gd name="T40" fmla="*/ 44 w 56"/>
                  <a:gd name="T41" fmla="*/ 107 h 107"/>
                  <a:gd name="T42" fmla="*/ 44 w 56"/>
                  <a:gd name="T43" fmla="*/ 107 h 107"/>
                  <a:gd name="T44" fmla="*/ 44 w 56"/>
                  <a:gd name="T45" fmla="*/ 107 h 107"/>
                  <a:gd name="T46" fmla="*/ 50 w 56"/>
                  <a:gd name="T47" fmla="*/ 105 h 107"/>
                  <a:gd name="T48" fmla="*/ 50 w 56"/>
                  <a:gd name="T49" fmla="*/ 105 h 107"/>
                  <a:gd name="T50" fmla="*/ 56 w 56"/>
                  <a:gd name="T51" fmla="*/ 100 h 107"/>
                  <a:gd name="T52" fmla="*/ 56 w 56"/>
                  <a:gd name="T53" fmla="*/ 82 h 107"/>
                  <a:gd name="T54" fmla="*/ 54 w 56"/>
                  <a:gd name="T55" fmla="*/ 7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7">
                    <a:moveTo>
                      <a:pt x="54" y="75"/>
                    </a:moveTo>
                    <a:cubicBezTo>
                      <a:pt x="28" y="43"/>
                      <a:pt x="28" y="43"/>
                      <a:pt x="28" y="43"/>
                    </a:cubicBezTo>
                    <a:cubicBezTo>
                      <a:pt x="26" y="41"/>
                      <a:pt x="24" y="36"/>
                      <a:pt x="24" y="3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5"/>
                      <a:pt x="0" y="9"/>
                      <a:pt x="0" y="1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2" y="80"/>
                      <a:pt x="4" y="82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5" y="79"/>
                      <a:pt x="26" y="75"/>
                      <a:pt x="28" y="73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1" y="74"/>
                      <a:pt x="31" y="74"/>
                      <a:pt x="31" y="74"/>
                    </a:cubicBezTo>
                    <a:cubicBezTo>
                      <a:pt x="29" y="77"/>
                      <a:pt x="29" y="81"/>
                      <a:pt x="29" y="88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40" y="106"/>
                      <a:pt x="42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6" y="107"/>
                      <a:pt x="48" y="106"/>
                      <a:pt x="50" y="105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56" y="100"/>
                      <a:pt x="56" y="100"/>
                      <a:pt x="56" y="100"/>
                    </a:cubicBezTo>
                    <a:cubicBezTo>
                      <a:pt x="56" y="82"/>
                      <a:pt x="56" y="82"/>
                      <a:pt x="56" y="82"/>
                    </a:cubicBezTo>
                    <a:cubicBezTo>
                      <a:pt x="56" y="80"/>
                      <a:pt x="55" y="77"/>
                      <a:pt x="54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51411" y="490682"/>
              <a:ext cx="1960145" cy="179288"/>
              <a:chOff x="4172213" y="5611771"/>
              <a:chExt cx="3106738" cy="284162"/>
            </a:xfrm>
          </p:grpSpPr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6018475" y="5619708"/>
                <a:ext cx="360363" cy="276225"/>
              </a:xfrm>
              <a:custGeom>
                <a:avLst/>
                <a:gdLst>
                  <a:gd name="T0" fmla="*/ 94 w 96"/>
                  <a:gd name="T1" fmla="*/ 0 h 72"/>
                  <a:gd name="T2" fmla="*/ 91 w 96"/>
                  <a:gd name="T3" fmla="*/ 0 h 72"/>
                  <a:gd name="T4" fmla="*/ 89 w 96"/>
                  <a:gd name="T5" fmla="*/ 2 h 72"/>
                  <a:gd name="T6" fmla="*/ 89 w 96"/>
                  <a:gd name="T7" fmla="*/ 58 h 72"/>
                  <a:gd name="T8" fmla="*/ 81 w 96"/>
                  <a:gd name="T9" fmla="*/ 65 h 72"/>
                  <a:gd name="T10" fmla="*/ 77 w 96"/>
                  <a:gd name="T11" fmla="*/ 63 h 72"/>
                  <a:gd name="T12" fmla="*/ 25 w 96"/>
                  <a:gd name="T13" fmla="*/ 5 h 72"/>
                  <a:gd name="T14" fmla="*/ 14 w 96"/>
                  <a:gd name="T15" fmla="*/ 0 h 72"/>
                  <a:gd name="T16" fmla="*/ 0 w 96"/>
                  <a:gd name="T17" fmla="*/ 16 h 72"/>
                  <a:gd name="T18" fmla="*/ 0 w 96"/>
                  <a:gd name="T19" fmla="*/ 70 h 72"/>
                  <a:gd name="T20" fmla="*/ 2 w 96"/>
                  <a:gd name="T21" fmla="*/ 72 h 72"/>
                  <a:gd name="T22" fmla="*/ 5 w 96"/>
                  <a:gd name="T23" fmla="*/ 72 h 72"/>
                  <a:gd name="T24" fmla="*/ 7 w 96"/>
                  <a:gd name="T25" fmla="*/ 70 h 72"/>
                  <a:gd name="T26" fmla="*/ 7 w 96"/>
                  <a:gd name="T27" fmla="*/ 16 h 72"/>
                  <a:gd name="T28" fmla="*/ 14 w 96"/>
                  <a:gd name="T29" fmla="*/ 7 h 72"/>
                  <a:gd name="T30" fmla="*/ 19 w 96"/>
                  <a:gd name="T31" fmla="*/ 10 h 72"/>
                  <a:gd name="T32" fmla="*/ 71 w 96"/>
                  <a:gd name="T33" fmla="*/ 68 h 72"/>
                  <a:gd name="T34" fmla="*/ 81 w 96"/>
                  <a:gd name="T35" fmla="*/ 72 h 72"/>
                  <a:gd name="T36" fmla="*/ 96 w 96"/>
                  <a:gd name="T37" fmla="*/ 58 h 72"/>
                  <a:gd name="T38" fmla="*/ 96 w 96"/>
                  <a:gd name="T39" fmla="*/ 2 h 72"/>
                  <a:gd name="T40" fmla="*/ 94 w 96"/>
                  <a:gd name="T4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" h="72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0" y="0"/>
                      <a:pt x="89" y="1"/>
                      <a:pt x="89" y="2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89" y="65"/>
                      <a:pt x="83" y="65"/>
                      <a:pt x="81" y="65"/>
                    </a:cubicBezTo>
                    <a:cubicBezTo>
                      <a:pt x="80" y="65"/>
                      <a:pt x="78" y="64"/>
                      <a:pt x="77" y="6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2" y="2"/>
                      <a:pt x="18" y="0"/>
                      <a:pt x="14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6" y="72"/>
                      <a:pt x="7" y="71"/>
                      <a:pt x="7" y="7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1"/>
                      <a:pt x="11" y="7"/>
                      <a:pt x="14" y="7"/>
                    </a:cubicBezTo>
                    <a:cubicBezTo>
                      <a:pt x="16" y="7"/>
                      <a:pt x="18" y="8"/>
                      <a:pt x="19" y="10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4" y="71"/>
                      <a:pt x="78" y="72"/>
                      <a:pt x="81" y="72"/>
                    </a:cubicBezTo>
                    <a:cubicBezTo>
                      <a:pt x="90" y="72"/>
                      <a:pt x="96" y="67"/>
                      <a:pt x="96" y="58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4172213" y="5619708"/>
                <a:ext cx="312738" cy="276225"/>
              </a:xfrm>
              <a:custGeom>
                <a:avLst/>
                <a:gdLst>
                  <a:gd name="T0" fmla="*/ 81 w 83"/>
                  <a:gd name="T1" fmla="*/ 65 h 72"/>
                  <a:gd name="T2" fmla="*/ 14 w 83"/>
                  <a:gd name="T3" fmla="*/ 65 h 72"/>
                  <a:gd name="T4" fmla="*/ 7 w 83"/>
                  <a:gd name="T5" fmla="*/ 56 h 72"/>
                  <a:gd name="T6" fmla="*/ 7 w 83"/>
                  <a:gd name="T7" fmla="*/ 16 h 72"/>
                  <a:gd name="T8" fmla="*/ 9 w 83"/>
                  <a:gd name="T9" fmla="*/ 10 h 72"/>
                  <a:gd name="T10" fmla="*/ 14 w 83"/>
                  <a:gd name="T11" fmla="*/ 7 h 72"/>
                  <a:gd name="T12" fmla="*/ 81 w 83"/>
                  <a:gd name="T13" fmla="*/ 7 h 72"/>
                  <a:gd name="T14" fmla="*/ 83 w 83"/>
                  <a:gd name="T15" fmla="*/ 5 h 72"/>
                  <a:gd name="T16" fmla="*/ 83 w 83"/>
                  <a:gd name="T17" fmla="*/ 2 h 72"/>
                  <a:gd name="T18" fmla="*/ 81 w 83"/>
                  <a:gd name="T19" fmla="*/ 0 h 72"/>
                  <a:gd name="T20" fmla="*/ 14 w 83"/>
                  <a:gd name="T21" fmla="*/ 0 h 72"/>
                  <a:gd name="T22" fmla="*/ 4 w 83"/>
                  <a:gd name="T23" fmla="*/ 5 h 72"/>
                  <a:gd name="T24" fmla="*/ 0 w 83"/>
                  <a:gd name="T25" fmla="*/ 15 h 72"/>
                  <a:gd name="T26" fmla="*/ 0 w 83"/>
                  <a:gd name="T27" fmla="*/ 56 h 72"/>
                  <a:gd name="T28" fmla="*/ 14 w 83"/>
                  <a:gd name="T29" fmla="*/ 72 h 72"/>
                  <a:gd name="T30" fmla="*/ 81 w 83"/>
                  <a:gd name="T31" fmla="*/ 72 h 72"/>
                  <a:gd name="T32" fmla="*/ 83 w 83"/>
                  <a:gd name="T33" fmla="*/ 70 h 72"/>
                  <a:gd name="T34" fmla="*/ 83 w 83"/>
                  <a:gd name="T35" fmla="*/ 67 h 72"/>
                  <a:gd name="T36" fmla="*/ 81 w 83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2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5078675" y="5619708"/>
                <a:ext cx="315913" cy="276225"/>
              </a:xfrm>
              <a:custGeom>
                <a:avLst/>
                <a:gdLst>
                  <a:gd name="T0" fmla="*/ 82 w 84"/>
                  <a:gd name="T1" fmla="*/ 65 h 72"/>
                  <a:gd name="T2" fmla="*/ 15 w 84"/>
                  <a:gd name="T3" fmla="*/ 65 h 72"/>
                  <a:gd name="T4" fmla="*/ 7 w 84"/>
                  <a:gd name="T5" fmla="*/ 56 h 72"/>
                  <a:gd name="T6" fmla="*/ 7 w 84"/>
                  <a:gd name="T7" fmla="*/ 2 h 72"/>
                  <a:gd name="T8" fmla="*/ 5 w 84"/>
                  <a:gd name="T9" fmla="*/ 0 h 72"/>
                  <a:gd name="T10" fmla="*/ 2 w 84"/>
                  <a:gd name="T11" fmla="*/ 0 h 72"/>
                  <a:gd name="T12" fmla="*/ 0 w 84"/>
                  <a:gd name="T13" fmla="*/ 2 h 72"/>
                  <a:gd name="T14" fmla="*/ 0 w 84"/>
                  <a:gd name="T15" fmla="*/ 56 h 72"/>
                  <a:gd name="T16" fmla="*/ 15 w 84"/>
                  <a:gd name="T17" fmla="*/ 72 h 72"/>
                  <a:gd name="T18" fmla="*/ 82 w 84"/>
                  <a:gd name="T19" fmla="*/ 72 h 72"/>
                  <a:gd name="T20" fmla="*/ 84 w 84"/>
                  <a:gd name="T21" fmla="*/ 70 h 72"/>
                  <a:gd name="T22" fmla="*/ 84 w 84"/>
                  <a:gd name="T23" fmla="*/ 67 h 72"/>
                  <a:gd name="T24" fmla="*/ 82 w 84"/>
                  <a:gd name="T25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72">
                    <a:moveTo>
                      <a:pt x="82" y="65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1" y="65"/>
                      <a:pt x="7" y="61"/>
                      <a:pt x="7" y="5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7" y="72"/>
                      <a:pt x="15" y="72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2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6515363" y="5619708"/>
                <a:ext cx="315913" cy="276225"/>
              </a:xfrm>
              <a:custGeom>
                <a:avLst/>
                <a:gdLst>
                  <a:gd name="T0" fmla="*/ 81 w 84"/>
                  <a:gd name="T1" fmla="*/ 65 h 72"/>
                  <a:gd name="T2" fmla="*/ 14 w 84"/>
                  <a:gd name="T3" fmla="*/ 65 h 72"/>
                  <a:gd name="T4" fmla="*/ 7 w 84"/>
                  <a:gd name="T5" fmla="*/ 56 h 72"/>
                  <a:gd name="T6" fmla="*/ 7 w 84"/>
                  <a:gd name="T7" fmla="*/ 16 h 72"/>
                  <a:gd name="T8" fmla="*/ 9 w 84"/>
                  <a:gd name="T9" fmla="*/ 10 h 72"/>
                  <a:gd name="T10" fmla="*/ 14 w 84"/>
                  <a:gd name="T11" fmla="*/ 7 h 72"/>
                  <a:gd name="T12" fmla="*/ 81 w 84"/>
                  <a:gd name="T13" fmla="*/ 8 h 72"/>
                  <a:gd name="T14" fmla="*/ 84 w 84"/>
                  <a:gd name="T15" fmla="*/ 5 h 72"/>
                  <a:gd name="T16" fmla="*/ 84 w 84"/>
                  <a:gd name="T17" fmla="*/ 2 h 72"/>
                  <a:gd name="T18" fmla="*/ 81 w 84"/>
                  <a:gd name="T19" fmla="*/ 0 h 72"/>
                  <a:gd name="T20" fmla="*/ 14 w 84"/>
                  <a:gd name="T21" fmla="*/ 0 h 72"/>
                  <a:gd name="T22" fmla="*/ 4 w 84"/>
                  <a:gd name="T23" fmla="*/ 5 h 72"/>
                  <a:gd name="T24" fmla="*/ 0 w 84"/>
                  <a:gd name="T25" fmla="*/ 15 h 72"/>
                  <a:gd name="T26" fmla="*/ 0 w 84"/>
                  <a:gd name="T27" fmla="*/ 56 h 72"/>
                  <a:gd name="T28" fmla="*/ 14 w 84"/>
                  <a:gd name="T29" fmla="*/ 72 h 72"/>
                  <a:gd name="T30" fmla="*/ 81 w 84"/>
                  <a:gd name="T31" fmla="*/ 72 h 72"/>
                  <a:gd name="T32" fmla="*/ 84 w 84"/>
                  <a:gd name="T33" fmla="*/ 70 h 72"/>
                  <a:gd name="T34" fmla="*/ 84 w 84"/>
                  <a:gd name="T35" fmla="*/ 67 h 72"/>
                  <a:gd name="T36" fmla="*/ 81 w 84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3" y="8"/>
                      <a:pt x="84" y="7"/>
                      <a:pt x="84" y="5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7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7034475" y="5746708"/>
                <a:ext cx="149225" cy="26988"/>
              </a:xfrm>
              <a:custGeom>
                <a:avLst/>
                <a:gdLst>
                  <a:gd name="T0" fmla="*/ 38 w 40"/>
                  <a:gd name="T1" fmla="*/ 0 h 7"/>
                  <a:gd name="T2" fmla="*/ 2 w 40"/>
                  <a:gd name="T3" fmla="*/ 0 h 7"/>
                  <a:gd name="T4" fmla="*/ 0 w 40"/>
                  <a:gd name="T5" fmla="*/ 2 h 7"/>
                  <a:gd name="T6" fmla="*/ 0 w 40"/>
                  <a:gd name="T7" fmla="*/ 5 h 7"/>
                  <a:gd name="T8" fmla="*/ 2 w 40"/>
                  <a:gd name="T9" fmla="*/ 7 h 7"/>
                  <a:gd name="T10" fmla="*/ 38 w 40"/>
                  <a:gd name="T11" fmla="*/ 7 h 7"/>
                  <a:gd name="T12" fmla="*/ 38 w 40"/>
                  <a:gd name="T13" fmla="*/ 7 h 7"/>
                  <a:gd name="T14" fmla="*/ 40 w 40"/>
                  <a:gd name="T15" fmla="*/ 5 h 7"/>
                  <a:gd name="T16" fmla="*/ 40 w 40"/>
                  <a:gd name="T17" fmla="*/ 2 h 7"/>
                  <a:gd name="T18" fmla="*/ 38 w 40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7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9" y="7"/>
                      <a:pt x="40" y="6"/>
                      <a:pt x="40" y="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>
                <a:off x="6966213" y="5619708"/>
                <a:ext cx="312738" cy="276225"/>
              </a:xfrm>
              <a:custGeom>
                <a:avLst/>
                <a:gdLst>
                  <a:gd name="T0" fmla="*/ 83 w 83"/>
                  <a:gd name="T1" fmla="*/ 67 h 72"/>
                  <a:gd name="T2" fmla="*/ 81 w 83"/>
                  <a:gd name="T3" fmla="*/ 65 h 72"/>
                  <a:gd name="T4" fmla="*/ 14 w 83"/>
                  <a:gd name="T5" fmla="*/ 65 h 72"/>
                  <a:gd name="T6" fmla="*/ 7 w 83"/>
                  <a:gd name="T7" fmla="*/ 56 h 72"/>
                  <a:gd name="T8" fmla="*/ 7 w 83"/>
                  <a:gd name="T9" fmla="*/ 16 h 72"/>
                  <a:gd name="T10" fmla="*/ 9 w 83"/>
                  <a:gd name="T11" fmla="*/ 10 h 72"/>
                  <a:gd name="T12" fmla="*/ 14 w 83"/>
                  <a:gd name="T13" fmla="*/ 7 h 72"/>
                  <a:gd name="T14" fmla="*/ 81 w 83"/>
                  <a:gd name="T15" fmla="*/ 7 h 72"/>
                  <a:gd name="T16" fmla="*/ 83 w 83"/>
                  <a:gd name="T17" fmla="*/ 5 h 72"/>
                  <a:gd name="T18" fmla="*/ 83 w 83"/>
                  <a:gd name="T19" fmla="*/ 2 h 72"/>
                  <a:gd name="T20" fmla="*/ 81 w 83"/>
                  <a:gd name="T21" fmla="*/ 0 h 72"/>
                  <a:gd name="T22" fmla="*/ 14 w 83"/>
                  <a:gd name="T23" fmla="*/ 0 h 72"/>
                  <a:gd name="T24" fmla="*/ 4 w 83"/>
                  <a:gd name="T25" fmla="*/ 5 h 72"/>
                  <a:gd name="T26" fmla="*/ 0 w 83"/>
                  <a:gd name="T27" fmla="*/ 15 h 72"/>
                  <a:gd name="T28" fmla="*/ 0 w 83"/>
                  <a:gd name="T29" fmla="*/ 56 h 72"/>
                  <a:gd name="T30" fmla="*/ 14 w 83"/>
                  <a:gd name="T31" fmla="*/ 72 h 72"/>
                  <a:gd name="T32" fmla="*/ 81 w 83"/>
                  <a:gd name="T33" fmla="*/ 72 h 72"/>
                  <a:gd name="T34" fmla="*/ 83 w 83"/>
                  <a:gd name="T35" fmla="*/ 70 h 72"/>
                  <a:gd name="T36" fmla="*/ 83 w 83"/>
                  <a:gd name="T37" fmla="*/ 6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3" y="67"/>
                    </a:moveTo>
                    <a:cubicBezTo>
                      <a:pt x="83" y="66"/>
                      <a:pt x="82" y="65"/>
                      <a:pt x="81" y="65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lnTo>
                      <a:pt x="83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3"/>
              <p:cNvSpPr>
                <a:spLocks/>
              </p:cNvSpPr>
              <p:nvPr/>
            </p:nvSpPr>
            <p:spPr bwMode="auto">
              <a:xfrm>
                <a:off x="4619888" y="5619708"/>
                <a:ext cx="176213" cy="276225"/>
              </a:xfrm>
              <a:custGeom>
                <a:avLst/>
                <a:gdLst>
                  <a:gd name="T0" fmla="*/ 46 w 47"/>
                  <a:gd name="T1" fmla="*/ 34 h 72"/>
                  <a:gd name="T2" fmla="*/ 6 w 47"/>
                  <a:gd name="T3" fmla="*/ 1 h 72"/>
                  <a:gd name="T4" fmla="*/ 5 w 47"/>
                  <a:gd name="T5" fmla="*/ 0 h 72"/>
                  <a:gd name="T6" fmla="*/ 3 w 47"/>
                  <a:gd name="T7" fmla="*/ 1 h 72"/>
                  <a:gd name="T8" fmla="*/ 1 w 47"/>
                  <a:gd name="T9" fmla="*/ 3 h 72"/>
                  <a:gd name="T10" fmla="*/ 1 w 47"/>
                  <a:gd name="T11" fmla="*/ 6 h 72"/>
                  <a:gd name="T12" fmla="*/ 39 w 47"/>
                  <a:gd name="T13" fmla="*/ 39 h 72"/>
                  <a:gd name="T14" fmla="*/ 39 w 47"/>
                  <a:gd name="T15" fmla="*/ 70 h 72"/>
                  <a:gd name="T16" fmla="*/ 42 w 47"/>
                  <a:gd name="T17" fmla="*/ 72 h 72"/>
                  <a:gd name="T18" fmla="*/ 42 w 47"/>
                  <a:gd name="T19" fmla="*/ 72 h 72"/>
                  <a:gd name="T20" fmla="*/ 45 w 47"/>
                  <a:gd name="T21" fmla="*/ 72 h 72"/>
                  <a:gd name="T22" fmla="*/ 47 w 47"/>
                  <a:gd name="T23" fmla="*/ 70 h 72"/>
                  <a:gd name="T24" fmla="*/ 47 w 47"/>
                  <a:gd name="T25" fmla="*/ 37 h 72"/>
                  <a:gd name="T26" fmla="*/ 46 w 47"/>
                  <a:gd name="T27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72">
                    <a:moveTo>
                      <a:pt x="46" y="34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1"/>
                      <a:pt x="40" y="72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6" y="72"/>
                      <a:pt x="47" y="71"/>
                      <a:pt x="47" y="7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6"/>
                      <a:pt x="47" y="35"/>
                      <a:pt x="46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4807213" y="5611771"/>
                <a:ext cx="142875" cy="127000"/>
              </a:xfrm>
              <a:custGeom>
                <a:avLst/>
                <a:gdLst>
                  <a:gd name="T0" fmla="*/ 36 w 38"/>
                  <a:gd name="T1" fmla="*/ 1 h 33"/>
                  <a:gd name="T2" fmla="*/ 34 w 38"/>
                  <a:gd name="T3" fmla="*/ 0 h 33"/>
                  <a:gd name="T4" fmla="*/ 33 w 38"/>
                  <a:gd name="T5" fmla="*/ 1 h 33"/>
                  <a:gd name="T6" fmla="*/ 1 w 38"/>
                  <a:gd name="T7" fmla="*/ 27 h 33"/>
                  <a:gd name="T8" fmla="*/ 1 w 38"/>
                  <a:gd name="T9" fmla="*/ 30 h 33"/>
                  <a:gd name="T10" fmla="*/ 3 w 38"/>
                  <a:gd name="T11" fmla="*/ 33 h 33"/>
                  <a:gd name="T12" fmla="*/ 5 w 38"/>
                  <a:gd name="T13" fmla="*/ 33 h 33"/>
                  <a:gd name="T14" fmla="*/ 6 w 38"/>
                  <a:gd name="T15" fmla="*/ 33 h 33"/>
                  <a:gd name="T16" fmla="*/ 37 w 38"/>
                  <a:gd name="T17" fmla="*/ 6 h 33"/>
                  <a:gd name="T18" fmla="*/ 38 w 38"/>
                  <a:gd name="T19" fmla="*/ 3 h 33"/>
                  <a:gd name="T20" fmla="*/ 36 w 38"/>
                  <a:gd name="T21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3">
                    <a:moveTo>
                      <a:pt x="36" y="1"/>
                    </a:moveTo>
                    <a:cubicBezTo>
                      <a:pt x="36" y="0"/>
                      <a:pt x="35" y="0"/>
                      <a:pt x="34" y="0"/>
                    </a:cubicBezTo>
                    <a:cubicBezTo>
                      <a:pt x="34" y="0"/>
                      <a:pt x="33" y="0"/>
                      <a:pt x="33" y="1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9"/>
                      <a:pt x="1" y="30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3"/>
                      <a:pt x="6" y="33"/>
                      <a:pt x="6" y="33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6"/>
                      <a:pt x="38" y="4"/>
                      <a:pt x="38" y="3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5529525" y="5619708"/>
                <a:ext cx="354013" cy="276225"/>
              </a:xfrm>
              <a:custGeom>
                <a:avLst/>
                <a:gdLst>
                  <a:gd name="T0" fmla="*/ 94 w 94"/>
                  <a:gd name="T1" fmla="*/ 70 h 72"/>
                  <a:gd name="T2" fmla="*/ 94 w 94"/>
                  <a:gd name="T3" fmla="*/ 69 h 72"/>
                  <a:gd name="T4" fmla="*/ 94 w 94"/>
                  <a:gd name="T5" fmla="*/ 69 h 72"/>
                  <a:gd name="T6" fmla="*/ 61 w 94"/>
                  <a:gd name="T7" fmla="*/ 8 h 72"/>
                  <a:gd name="T8" fmla="*/ 47 w 94"/>
                  <a:gd name="T9" fmla="*/ 0 h 72"/>
                  <a:gd name="T10" fmla="*/ 33 w 94"/>
                  <a:gd name="T11" fmla="*/ 8 h 72"/>
                  <a:gd name="T12" fmla="*/ 0 w 94"/>
                  <a:gd name="T13" fmla="*/ 69 h 72"/>
                  <a:gd name="T14" fmla="*/ 0 w 94"/>
                  <a:gd name="T15" fmla="*/ 69 h 72"/>
                  <a:gd name="T16" fmla="*/ 0 w 94"/>
                  <a:gd name="T17" fmla="*/ 70 h 72"/>
                  <a:gd name="T18" fmla="*/ 2 w 94"/>
                  <a:gd name="T19" fmla="*/ 72 h 72"/>
                  <a:gd name="T20" fmla="*/ 2 w 94"/>
                  <a:gd name="T21" fmla="*/ 72 h 72"/>
                  <a:gd name="T22" fmla="*/ 2 w 94"/>
                  <a:gd name="T23" fmla="*/ 72 h 72"/>
                  <a:gd name="T24" fmla="*/ 2 w 94"/>
                  <a:gd name="T25" fmla="*/ 72 h 72"/>
                  <a:gd name="T26" fmla="*/ 2 w 94"/>
                  <a:gd name="T27" fmla="*/ 72 h 72"/>
                  <a:gd name="T28" fmla="*/ 4 w 94"/>
                  <a:gd name="T29" fmla="*/ 72 h 72"/>
                  <a:gd name="T30" fmla="*/ 4 w 94"/>
                  <a:gd name="T31" fmla="*/ 72 h 72"/>
                  <a:gd name="T32" fmla="*/ 5 w 94"/>
                  <a:gd name="T33" fmla="*/ 72 h 72"/>
                  <a:gd name="T34" fmla="*/ 6 w 94"/>
                  <a:gd name="T35" fmla="*/ 72 h 72"/>
                  <a:gd name="T36" fmla="*/ 6 w 94"/>
                  <a:gd name="T37" fmla="*/ 71 h 72"/>
                  <a:gd name="T38" fmla="*/ 6 w 94"/>
                  <a:gd name="T39" fmla="*/ 71 h 72"/>
                  <a:gd name="T40" fmla="*/ 40 w 94"/>
                  <a:gd name="T41" fmla="*/ 12 h 72"/>
                  <a:gd name="T42" fmla="*/ 47 w 94"/>
                  <a:gd name="T43" fmla="*/ 7 h 72"/>
                  <a:gd name="T44" fmla="*/ 55 w 94"/>
                  <a:gd name="T45" fmla="*/ 12 h 72"/>
                  <a:gd name="T46" fmla="*/ 88 w 94"/>
                  <a:gd name="T47" fmla="*/ 71 h 72"/>
                  <a:gd name="T48" fmla="*/ 88 w 94"/>
                  <a:gd name="T49" fmla="*/ 71 h 72"/>
                  <a:gd name="T50" fmla="*/ 89 w 94"/>
                  <a:gd name="T51" fmla="*/ 72 h 72"/>
                  <a:gd name="T52" fmla="*/ 89 w 94"/>
                  <a:gd name="T53" fmla="*/ 72 h 72"/>
                  <a:gd name="T54" fmla="*/ 90 w 94"/>
                  <a:gd name="T55" fmla="*/ 72 h 72"/>
                  <a:gd name="T56" fmla="*/ 90 w 94"/>
                  <a:gd name="T57" fmla="*/ 72 h 72"/>
                  <a:gd name="T58" fmla="*/ 92 w 94"/>
                  <a:gd name="T59" fmla="*/ 72 h 72"/>
                  <a:gd name="T60" fmla="*/ 92 w 94"/>
                  <a:gd name="T61" fmla="*/ 72 h 72"/>
                  <a:gd name="T62" fmla="*/ 92 w 94"/>
                  <a:gd name="T63" fmla="*/ 72 h 72"/>
                  <a:gd name="T64" fmla="*/ 92 w 94"/>
                  <a:gd name="T65" fmla="*/ 72 h 72"/>
                  <a:gd name="T66" fmla="*/ 92 w 94"/>
                  <a:gd name="T67" fmla="*/ 72 h 72"/>
                  <a:gd name="T68" fmla="*/ 94 w 94"/>
                  <a:gd name="T6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72">
                    <a:moveTo>
                      <a:pt x="94" y="70"/>
                    </a:moveTo>
                    <a:cubicBezTo>
                      <a:pt x="94" y="70"/>
                      <a:pt x="94" y="69"/>
                      <a:pt x="94" y="69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3" y="67"/>
                      <a:pt x="61" y="8"/>
                      <a:pt x="61" y="8"/>
                    </a:cubicBezTo>
                    <a:cubicBezTo>
                      <a:pt x="58" y="3"/>
                      <a:pt x="53" y="0"/>
                      <a:pt x="47" y="0"/>
                    </a:cubicBezTo>
                    <a:cubicBezTo>
                      <a:pt x="41" y="0"/>
                      <a:pt x="36" y="3"/>
                      <a:pt x="33" y="8"/>
                    </a:cubicBezTo>
                    <a:cubicBezTo>
                      <a:pt x="33" y="8"/>
                      <a:pt x="1" y="67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3" y="72"/>
                      <a:pt x="4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6" y="72"/>
                    </a:cubicBezTo>
                    <a:cubicBezTo>
                      <a:pt x="6" y="72"/>
                      <a:pt x="6" y="72"/>
                      <a:pt x="6" y="71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71"/>
                      <a:pt x="37" y="16"/>
                      <a:pt x="40" y="12"/>
                    </a:cubicBezTo>
                    <a:cubicBezTo>
                      <a:pt x="42" y="8"/>
                      <a:pt x="44" y="7"/>
                      <a:pt x="47" y="7"/>
                    </a:cubicBezTo>
                    <a:cubicBezTo>
                      <a:pt x="50" y="7"/>
                      <a:pt x="52" y="8"/>
                      <a:pt x="55" y="12"/>
                    </a:cubicBezTo>
                    <a:cubicBezTo>
                      <a:pt x="57" y="16"/>
                      <a:pt x="88" y="71"/>
                      <a:pt x="88" y="71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72"/>
                      <a:pt x="88" y="72"/>
                      <a:pt x="89" y="72"/>
                    </a:cubicBezTo>
                    <a:cubicBezTo>
                      <a:pt x="89" y="72"/>
                      <a:pt x="89" y="72"/>
                      <a:pt x="89" y="72"/>
                    </a:cubicBezTo>
                    <a:cubicBezTo>
                      <a:pt x="89" y="72"/>
                      <a:pt x="89" y="72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72"/>
                      <a:pt x="91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4" y="72"/>
                      <a:pt x="94" y="71"/>
                      <a:pt x="94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06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" b="5508"/>
          <a:stretch/>
        </p:blipFill>
        <p:spPr>
          <a:xfrm>
            <a:off x="0" y="-13648"/>
            <a:ext cx="12192000" cy="6878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1779" y="1341914"/>
            <a:ext cx="7788442" cy="2396537"/>
          </a:xfrm>
        </p:spPr>
        <p:txBody>
          <a:bodyPr anchor="b"/>
          <a:lstStyle>
            <a:lvl1pPr algn="ctr">
              <a:defRPr sz="54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1779" y="3824328"/>
            <a:ext cx="7788442" cy="166196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878875" y="6228673"/>
            <a:ext cx="2437297" cy="368317"/>
            <a:chOff x="574259" y="408174"/>
            <a:chExt cx="2437297" cy="368317"/>
          </a:xfrm>
        </p:grpSpPr>
        <p:grpSp>
          <p:nvGrpSpPr>
            <p:cNvPr id="8" name="Group 7"/>
            <p:cNvGrpSpPr/>
            <p:nvPr/>
          </p:nvGrpSpPr>
          <p:grpSpPr>
            <a:xfrm>
              <a:off x="574259" y="408174"/>
              <a:ext cx="284796" cy="368317"/>
              <a:chOff x="3567375" y="5546683"/>
              <a:chExt cx="330201" cy="427038"/>
            </a:xfrm>
            <a:solidFill>
              <a:srgbClr val="69D03B"/>
            </a:solidFill>
          </p:grpSpPr>
          <p:sp>
            <p:nvSpPr>
              <p:cNvPr id="21" name="Freeform 5"/>
              <p:cNvSpPr>
                <a:spLocks/>
              </p:cNvSpPr>
              <p:nvPr/>
            </p:nvSpPr>
            <p:spPr bwMode="auto">
              <a:xfrm>
                <a:off x="3686438" y="5546683"/>
                <a:ext cx="211138" cy="384175"/>
              </a:xfrm>
              <a:custGeom>
                <a:avLst/>
                <a:gdLst>
                  <a:gd name="T0" fmla="*/ 48 w 56"/>
                  <a:gd name="T1" fmla="*/ 9 h 100"/>
                  <a:gd name="T2" fmla="*/ 48 w 56"/>
                  <a:gd name="T3" fmla="*/ 9 h 100"/>
                  <a:gd name="T4" fmla="*/ 28 w 56"/>
                  <a:gd name="T5" fmla="*/ 4 h 100"/>
                  <a:gd name="T6" fmla="*/ 28 w 56"/>
                  <a:gd name="T7" fmla="*/ 39 h 100"/>
                  <a:gd name="T8" fmla="*/ 25 w 56"/>
                  <a:gd name="T9" fmla="*/ 48 h 100"/>
                  <a:gd name="T10" fmla="*/ 18 w 56"/>
                  <a:gd name="T11" fmla="*/ 57 h 100"/>
                  <a:gd name="T12" fmla="*/ 16 w 56"/>
                  <a:gd name="T13" fmla="*/ 54 h 100"/>
                  <a:gd name="T14" fmla="*/ 22 w 56"/>
                  <a:gd name="T15" fmla="*/ 46 h 100"/>
                  <a:gd name="T16" fmla="*/ 24 w 56"/>
                  <a:gd name="T17" fmla="*/ 39 h 100"/>
                  <a:gd name="T18" fmla="*/ 24 w 56"/>
                  <a:gd name="T19" fmla="*/ 3 h 100"/>
                  <a:gd name="T20" fmla="*/ 14 w 56"/>
                  <a:gd name="T21" fmla="*/ 0 h 100"/>
                  <a:gd name="T22" fmla="*/ 14 w 56"/>
                  <a:gd name="T23" fmla="*/ 0 h 100"/>
                  <a:gd name="T24" fmla="*/ 12 w 56"/>
                  <a:gd name="T25" fmla="*/ 0 h 100"/>
                  <a:gd name="T26" fmla="*/ 12 w 56"/>
                  <a:gd name="T27" fmla="*/ 0 h 100"/>
                  <a:gd name="T28" fmla="*/ 12 w 56"/>
                  <a:gd name="T29" fmla="*/ 0 h 100"/>
                  <a:gd name="T30" fmla="*/ 10 w 56"/>
                  <a:gd name="T31" fmla="*/ 0 h 100"/>
                  <a:gd name="T32" fmla="*/ 10 w 56"/>
                  <a:gd name="T33" fmla="*/ 0 h 100"/>
                  <a:gd name="T34" fmla="*/ 0 w 56"/>
                  <a:gd name="T35" fmla="*/ 3 h 100"/>
                  <a:gd name="T36" fmla="*/ 0 w 56"/>
                  <a:gd name="T37" fmla="*/ 37 h 100"/>
                  <a:gd name="T38" fmla="*/ 2 w 56"/>
                  <a:gd name="T39" fmla="*/ 44 h 100"/>
                  <a:gd name="T40" fmla="*/ 28 w 56"/>
                  <a:gd name="T41" fmla="*/ 76 h 100"/>
                  <a:gd name="T42" fmla="*/ 31 w 56"/>
                  <a:gd name="T43" fmla="*/ 86 h 100"/>
                  <a:gd name="T44" fmla="*/ 31 w 56"/>
                  <a:gd name="T45" fmla="*/ 100 h 100"/>
                  <a:gd name="T46" fmla="*/ 52 w 56"/>
                  <a:gd name="T47" fmla="*/ 86 h 100"/>
                  <a:gd name="T48" fmla="*/ 52 w 56"/>
                  <a:gd name="T49" fmla="*/ 86 h 100"/>
                  <a:gd name="T50" fmla="*/ 56 w 56"/>
                  <a:gd name="T51" fmla="*/ 78 h 100"/>
                  <a:gd name="T52" fmla="*/ 56 w 56"/>
                  <a:gd name="T53" fmla="*/ 18 h 100"/>
                  <a:gd name="T54" fmla="*/ 48 w 56"/>
                  <a:gd name="T55" fmla="*/ 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0">
                    <a:moveTo>
                      <a:pt x="48" y="9"/>
                    </a:moveTo>
                    <a:cubicBezTo>
                      <a:pt x="48" y="9"/>
                      <a:pt x="48" y="9"/>
                      <a:pt x="48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42"/>
                      <a:pt x="27" y="46"/>
                      <a:pt x="25" y="48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3" y="45"/>
                      <a:pt x="24" y="41"/>
                      <a:pt x="24" y="39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9"/>
                      <a:pt x="1" y="43"/>
                      <a:pt x="2" y="44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0" y="79"/>
                      <a:pt x="31" y="83"/>
                      <a:pt x="31" y="86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4" y="84"/>
                      <a:pt x="56" y="81"/>
                      <a:pt x="56" y="7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3"/>
                      <a:pt x="53" y="9"/>
                      <a:pt x="4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3567375" y="5560971"/>
                <a:ext cx="209550" cy="412750"/>
              </a:xfrm>
              <a:custGeom>
                <a:avLst/>
                <a:gdLst>
                  <a:gd name="T0" fmla="*/ 54 w 56"/>
                  <a:gd name="T1" fmla="*/ 75 h 107"/>
                  <a:gd name="T2" fmla="*/ 28 w 56"/>
                  <a:gd name="T3" fmla="*/ 43 h 107"/>
                  <a:gd name="T4" fmla="*/ 24 w 56"/>
                  <a:gd name="T5" fmla="*/ 33 h 107"/>
                  <a:gd name="T6" fmla="*/ 24 w 56"/>
                  <a:gd name="T7" fmla="*/ 0 h 107"/>
                  <a:gd name="T8" fmla="*/ 8 w 56"/>
                  <a:gd name="T9" fmla="*/ 5 h 107"/>
                  <a:gd name="T10" fmla="*/ 8 w 56"/>
                  <a:gd name="T11" fmla="*/ 5 h 107"/>
                  <a:gd name="T12" fmla="*/ 0 w 56"/>
                  <a:gd name="T13" fmla="*/ 14 h 107"/>
                  <a:gd name="T14" fmla="*/ 0 w 56"/>
                  <a:gd name="T15" fmla="*/ 74 h 107"/>
                  <a:gd name="T16" fmla="*/ 4 w 56"/>
                  <a:gd name="T17" fmla="*/ 82 h 107"/>
                  <a:gd name="T18" fmla="*/ 4 w 56"/>
                  <a:gd name="T19" fmla="*/ 82 h 107"/>
                  <a:gd name="T20" fmla="*/ 25 w 56"/>
                  <a:gd name="T21" fmla="*/ 96 h 107"/>
                  <a:gd name="T22" fmla="*/ 25 w 56"/>
                  <a:gd name="T23" fmla="*/ 82 h 107"/>
                  <a:gd name="T24" fmla="*/ 28 w 56"/>
                  <a:gd name="T25" fmla="*/ 73 h 107"/>
                  <a:gd name="T26" fmla="*/ 37 w 56"/>
                  <a:gd name="T27" fmla="*/ 61 h 107"/>
                  <a:gd name="T28" fmla="*/ 40 w 56"/>
                  <a:gd name="T29" fmla="*/ 64 h 107"/>
                  <a:gd name="T30" fmla="*/ 31 w 56"/>
                  <a:gd name="T31" fmla="*/ 74 h 107"/>
                  <a:gd name="T32" fmla="*/ 29 w 56"/>
                  <a:gd name="T33" fmla="*/ 88 h 107"/>
                  <a:gd name="T34" fmla="*/ 29 w 56"/>
                  <a:gd name="T35" fmla="*/ 98 h 107"/>
                  <a:gd name="T36" fmla="*/ 38 w 56"/>
                  <a:gd name="T37" fmla="*/ 105 h 107"/>
                  <a:gd name="T38" fmla="*/ 38 w 56"/>
                  <a:gd name="T39" fmla="*/ 105 h 107"/>
                  <a:gd name="T40" fmla="*/ 44 w 56"/>
                  <a:gd name="T41" fmla="*/ 107 h 107"/>
                  <a:gd name="T42" fmla="*/ 44 w 56"/>
                  <a:gd name="T43" fmla="*/ 107 h 107"/>
                  <a:gd name="T44" fmla="*/ 44 w 56"/>
                  <a:gd name="T45" fmla="*/ 107 h 107"/>
                  <a:gd name="T46" fmla="*/ 50 w 56"/>
                  <a:gd name="T47" fmla="*/ 105 h 107"/>
                  <a:gd name="T48" fmla="*/ 50 w 56"/>
                  <a:gd name="T49" fmla="*/ 105 h 107"/>
                  <a:gd name="T50" fmla="*/ 56 w 56"/>
                  <a:gd name="T51" fmla="*/ 100 h 107"/>
                  <a:gd name="T52" fmla="*/ 56 w 56"/>
                  <a:gd name="T53" fmla="*/ 82 h 107"/>
                  <a:gd name="T54" fmla="*/ 54 w 56"/>
                  <a:gd name="T55" fmla="*/ 7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7">
                    <a:moveTo>
                      <a:pt x="54" y="75"/>
                    </a:moveTo>
                    <a:cubicBezTo>
                      <a:pt x="28" y="43"/>
                      <a:pt x="28" y="43"/>
                      <a:pt x="28" y="43"/>
                    </a:cubicBezTo>
                    <a:cubicBezTo>
                      <a:pt x="26" y="41"/>
                      <a:pt x="24" y="36"/>
                      <a:pt x="24" y="3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5"/>
                      <a:pt x="0" y="9"/>
                      <a:pt x="0" y="1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2" y="80"/>
                      <a:pt x="4" y="82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5" y="79"/>
                      <a:pt x="26" y="75"/>
                      <a:pt x="28" y="73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1" y="74"/>
                      <a:pt x="31" y="74"/>
                      <a:pt x="31" y="74"/>
                    </a:cubicBezTo>
                    <a:cubicBezTo>
                      <a:pt x="29" y="77"/>
                      <a:pt x="29" y="81"/>
                      <a:pt x="29" y="88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40" y="106"/>
                      <a:pt x="42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6" y="107"/>
                      <a:pt x="48" y="106"/>
                      <a:pt x="50" y="105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56" y="100"/>
                      <a:pt x="56" y="100"/>
                      <a:pt x="56" y="100"/>
                    </a:cubicBezTo>
                    <a:cubicBezTo>
                      <a:pt x="56" y="82"/>
                      <a:pt x="56" y="82"/>
                      <a:pt x="56" y="82"/>
                    </a:cubicBezTo>
                    <a:cubicBezTo>
                      <a:pt x="56" y="80"/>
                      <a:pt x="55" y="77"/>
                      <a:pt x="54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51411" y="490682"/>
              <a:ext cx="1960145" cy="179288"/>
              <a:chOff x="4172213" y="5611771"/>
              <a:chExt cx="3106738" cy="284162"/>
            </a:xfrm>
          </p:grpSpPr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6018475" y="5619708"/>
                <a:ext cx="360363" cy="276225"/>
              </a:xfrm>
              <a:custGeom>
                <a:avLst/>
                <a:gdLst>
                  <a:gd name="T0" fmla="*/ 94 w 96"/>
                  <a:gd name="T1" fmla="*/ 0 h 72"/>
                  <a:gd name="T2" fmla="*/ 91 w 96"/>
                  <a:gd name="T3" fmla="*/ 0 h 72"/>
                  <a:gd name="T4" fmla="*/ 89 w 96"/>
                  <a:gd name="T5" fmla="*/ 2 h 72"/>
                  <a:gd name="T6" fmla="*/ 89 w 96"/>
                  <a:gd name="T7" fmla="*/ 58 h 72"/>
                  <a:gd name="T8" fmla="*/ 81 w 96"/>
                  <a:gd name="T9" fmla="*/ 65 h 72"/>
                  <a:gd name="T10" fmla="*/ 77 w 96"/>
                  <a:gd name="T11" fmla="*/ 63 h 72"/>
                  <a:gd name="T12" fmla="*/ 25 w 96"/>
                  <a:gd name="T13" fmla="*/ 5 h 72"/>
                  <a:gd name="T14" fmla="*/ 14 w 96"/>
                  <a:gd name="T15" fmla="*/ 0 h 72"/>
                  <a:gd name="T16" fmla="*/ 0 w 96"/>
                  <a:gd name="T17" fmla="*/ 16 h 72"/>
                  <a:gd name="T18" fmla="*/ 0 w 96"/>
                  <a:gd name="T19" fmla="*/ 70 h 72"/>
                  <a:gd name="T20" fmla="*/ 2 w 96"/>
                  <a:gd name="T21" fmla="*/ 72 h 72"/>
                  <a:gd name="T22" fmla="*/ 5 w 96"/>
                  <a:gd name="T23" fmla="*/ 72 h 72"/>
                  <a:gd name="T24" fmla="*/ 7 w 96"/>
                  <a:gd name="T25" fmla="*/ 70 h 72"/>
                  <a:gd name="T26" fmla="*/ 7 w 96"/>
                  <a:gd name="T27" fmla="*/ 16 h 72"/>
                  <a:gd name="T28" fmla="*/ 14 w 96"/>
                  <a:gd name="T29" fmla="*/ 7 h 72"/>
                  <a:gd name="T30" fmla="*/ 19 w 96"/>
                  <a:gd name="T31" fmla="*/ 10 h 72"/>
                  <a:gd name="T32" fmla="*/ 71 w 96"/>
                  <a:gd name="T33" fmla="*/ 68 h 72"/>
                  <a:gd name="T34" fmla="*/ 81 w 96"/>
                  <a:gd name="T35" fmla="*/ 72 h 72"/>
                  <a:gd name="T36" fmla="*/ 96 w 96"/>
                  <a:gd name="T37" fmla="*/ 58 h 72"/>
                  <a:gd name="T38" fmla="*/ 96 w 96"/>
                  <a:gd name="T39" fmla="*/ 2 h 72"/>
                  <a:gd name="T40" fmla="*/ 94 w 96"/>
                  <a:gd name="T4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" h="72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0" y="0"/>
                      <a:pt x="89" y="1"/>
                      <a:pt x="89" y="2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89" y="65"/>
                      <a:pt x="83" y="65"/>
                      <a:pt x="81" y="65"/>
                    </a:cubicBezTo>
                    <a:cubicBezTo>
                      <a:pt x="80" y="65"/>
                      <a:pt x="78" y="64"/>
                      <a:pt x="77" y="6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2" y="2"/>
                      <a:pt x="18" y="0"/>
                      <a:pt x="14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6" y="72"/>
                      <a:pt x="7" y="71"/>
                      <a:pt x="7" y="7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1"/>
                      <a:pt x="11" y="7"/>
                      <a:pt x="14" y="7"/>
                    </a:cubicBezTo>
                    <a:cubicBezTo>
                      <a:pt x="16" y="7"/>
                      <a:pt x="18" y="8"/>
                      <a:pt x="19" y="10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4" y="71"/>
                      <a:pt x="78" y="72"/>
                      <a:pt x="81" y="72"/>
                    </a:cubicBezTo>
                    <a:cubicBezTo>
                      <a:pt x="90" y="72"/>
                      <a:pt x="96" y="67"/>
                      <a:pt x="96" y="58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4172213" y="5619708"/>
                <a:ext cx="312738" cy="276225"/>
              </a:xfrm>
              <a:custGeom>
                <a:avLst/>
                <a:gdLst>
                  <a:gd name="T0" fmla="*/ 81 w 83"/>
                  <a:gd name="T1" fmla="*/ 65 h 72"/>
                  <a:gd name="T2" fmla="*/ 14 w 83"/>
                  <a:gd name="T3" fmla="*/ 65 h 72"/>
                  <a:gd name="T4" fmla="*/ 7 w 83"/>
                  <a:gd name="T5" fmla="*/ 56 h 72"/>
                  <a:gd name="T6" fmla="*/ 7 w 83"/>
                  <a:gd name="T7" fmla="*/ 16 h 72"/>
                  <a:gd name="T8" fmla="*/ 9 w 83"/>
                  <a:gd name="T9" fmla="*/ 10 h 72"/>
                  <a:gd name="T10" fmla="*/ 14 w 83"/>
                  <a:gd name="T11" fmla="*/ 7 h 72"/>
                  <a:gd name="T12" fmla="*/ 81 w 83"/>
                  <a:gd name="T13" fmla="*/ 7 h 72"/>
                  <a:gd name="T14" fmla="*/ 83 w 83"/>
                  <a:gd name="T15" fmla="*/ 5 h 72"/>
                  <a:gd name="T16" fmla="*/ 83 w 83"/>
                  <a:gd name="T17" fmla="*/ 2 h 72"/>
                  <a:gd name="T18" fmla="*/ 81 w 83"/>
                  <a:gd name="T19" fmla="*/ 0 h 72"/>
                  <a:gd name="T20" fmla="*/ 14 w 83"/>
                  <a:gd name="T21" fmla="*/ 0 h 72"/>
                  <a:gd name="T22" fmla="*/ 4 w 83"/>
                  <a:gd name="T23" fmla="*/ 5 h 72"/>
                  <a:gd name="T24" fmla="*/ 0 w 83"/>
                  <a:gd name="T25" fmla="*/ 15 h 72"/>
                  <a:gd name="T26" fmla="*/ 0 w 83"/>
                  <a:gd name="T27" fmla="*/ 56 h 72"/>
                  <a:gd name="T28" fmla="*/ 14 w 83"/>
                  <a:gd name="T29" fmla="*/ 72 h 72"/>
                  <a:gd name="T30" fmla="*/ 81 w 83"/>
                  <a:gd name="T31" fmla="*/ 72 h 72"/>
                  <a:gd name="T32" fmla="*/ 83 w 83"/>
                  <a:gd name="T33" fmla="*/ 70 h 72"/>
                  <a:gd name="T34" fmla="*/ 83 w 83"/>
                  <a:gd name="T35" fmla="*/ 67 h 72"/>
                  <a:gd name="T36" fmla="*/ 81 w 83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2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5078675" y="5619708"/>
                <a:ext cx="315913" cy="276225"/>
              </a:xfrm>
              <a:custGeom>
                <a:avLst/>
                <a:gdLst>
                  <a:gd name="T0" fmla="*/ 82 w 84"/>
                  <a:gd name="T1" fmla="*/ 65 h 72"/>
                  <a:gd name="T2" fmla="*/ 15 w 84"/>
                  <a:gd name="T3" fmla="*/ 65 h 72"/>
                  <a:gd name="T4" fmla="*/ 7 w 84"/>
                  <a:gd name="T5" fmla="*/ 56 h 72"/>
                  <a:gd name="T6" fmla="*/ 7 w 84"/>
                  <a:gd name="T7" fmla="*/ 2 h 72"/>
                  <a:gd name="T8" fmla="*/ 5 w 84"/>
                  <a:gd name="T9" fmla="*/ 0 h 72"/>
                  <a:gd name="T10" fmla="*/ 2 w 84"/>
                  <a:gd name="T11" fmla="*/ 0 h 72"/>
                  <a:gd name="T12" fmla="*/ 0 w 84"/>
                  <a:gd name="T13" fmla="*/ 2 h 72"/>
                  <a:gd name="T14" fmla="*/ 0 w 84"/>
                  <a:gd name="T15" fmla="*/ 56 h 72"/>
                  <a:gd name="T16" fmla="*/ 15 w 84"/>
                  <a:gd name="T17" fmla="*/ 72 h 72"/>
                  <a:gd name="T18" fmla="*/ 82 w 84"/>
                  <a:gd name="T19" fmla="*/ 72 h 72"/>
                  <a:gd name="T20" fmla="*/ 84 w 84"/>
                  <a:gd name="T21" fmla="*/ 70 h 72"/>
                  <a:gd name="T22" fmla="*/ 84 w 84"/>
                  <a:gd name="T23" fmla="*/ 67 h 72"/>
                  <a:gd name="T24" fmla="*/ 82 w 84"/>
                  <a:gd name="T25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72">
                    <a:moveTo>
                      <a:pt x="82" y="65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1" y="65"/>
                      <a:pt x="7" y="61"/>
                      <a:pt x="7" y="5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7" y="72"/>
                      <a:pt x="15" y="72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2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6515363" y="5619708"/>
                <a:ext cx="315913" cy="276225"/>
              </a:xfrm>
              <a:custGeom>
                <a:avLst/>
                <a:gdLst>
                  <a:gd name="T0" fmla="*/ 81 w 84"/>
                  <a:gd name="T1" fmla="*/ 65 h 72"/>
                  <a:gd name="T2" fmla="*/ 14 w 84"/>
                  <a:gd name="T3" fmla="*/ 65 h 72"/>
                  <a:gd name="T4" fmla="*/ 7 w 84"/>
                  <a:gd name="T5" fmla="*/ 56 h 72"/>
                  <a:gd name="T6" fmla="*/ 7 w 84"/>
                  <a:gd name="T7" fmla="*/ 16 h 72"/>
                  <a:gd name="T8" fmla="*/ 9 w 84"/>
                  <a:gd name="T9" fmla="*/ 10 h 72"/>
                  <a:gd name="T10" fmla="*/ 14 w 84"/>
                  <a:gd name="T11" fmla="*/ 7 h 72"/>
                  <a:gd name="T12" fmla="*/ 81 w 84"/>
                  <a:gd name="T13" fmla="*/ 8 h 72"/>
                  <a:gd name="T14" fmla="*/ 84 w 84"/>
                  <a:gd name="T15" fmla="*/ 5 h 72"/>
                  <a:gd name="T16" fmla="*/ 84 w 84"/>
                  <a:gd name="T17" fmla="*/ 2 h 72"/>
                  <a:gd name="T18" fmla="*/ 81 w 84"/>
                  <a:gd name="T19" fmla="*/ 0 h 72"/>
                  <a:gd name="T20" fmla="*/ 14 w 84"/>
                  <a:gd name="T21" fmla="*/ 0 h 72"/>
                  <a:gd name="T22" fmla="*/ 4 w 84"/>
                  <a:gd name="T23" fmla="*/ 5 h 72"/>
                  <a:gd name="T24" fmla="*/ 0 w 84"/>
                  <a:gd name="T25" fmla="*/ 15 h 72"/>
                  <a:gd name="T26" fmla="*/ 0 w 84"/>
                  <a:gd name="T27" fmla="*/ 56 h 72"/>
                  <a:gd name="T28" fmla="*/ 14 w 84"/>
                  <a:gd name="T29" fmla="*/ 72 h 72"/>
                  <a:gd name="T30" fmla="*/ 81 w 84"/>
                  <a:gd name="T31" fmla="*/ 72 h 72"/>
                  <a:gd name="T32" fmla="*/ 84 w 84"/>
                  <a:gd name="T33" fmla="*/ 70 h 72"/>
                  <a:gd name="T34" fmla="*/ 84 w 84"/>
                  <a:gd name="T35" fmla="*/ 67 h 72"/>
                  <a:gd name="T36" fmla="*/ 81 w 84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3" y="8"/>
                      <a:pt x="84" y="7"/>
                      <a:pt x="84" y="5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7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7034475" y="5746708"/>
                <a:ext cx="149225" cy="26988"/>
              </a:xfrm>
              <a:custGeom>
                <a:avLst/>
                <a:gdLst>
                  <a:gd name="T0" fmla="*/ 38 w 40"/>
                  <a:gd name="T1" fmla="*/ 0 h 7"/>
                  <a:gd name="T2" fmla="*/ 2 w 40"/>
                  <a:gd name="T3" fmla="*/ 0 h 7"/>
                  <a:gd name="T4" fmla="*/ 0 w 40"/>
                  <a:gd name="T5" fmla="*/ 2 h 7"/>
                  <a:gd name="T6" fmla="*/ 0 w 40"/>
                  <a:gd name="T7" fmla="*/ 5 h 7"/>
                  <a:gd name="T8" fmla="*/ 2 w 40"/>
                  <a:gd name="T9" fmla="*/ 7 h 7"/>
                  <a:gd name="T10" fmla="*/ 38 w 40"/>
                  <a:gd name="T11" fmla="*/ 7 h 7"/>
                  <a:gd name="T12" fmla="*/ 38 w 40"/>
                  <a:gd name="T13" fmla="*/ 7 h 7"/>
                  <a:gd name="T14" fmla="*/ 40 w 40"/>
                  <a:gd name="T15" fmla="*/ 5 h 7"/>
                  <a:gd name="T16" fmla="*/ 40 w 40"/>
                  <a:gd name="T17" fmla="*/ 2 h 7"/>
                  <a:gd name="T18" fmla="*/ 38 w 40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7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9" y="7"/>
                      <a:pt x="40" y="6"/>
                      <a:pt x="40" y="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>
                <a:off x="6966213" y="5619708"/>
                <a:ext cx="312738" cy="276225"/>
              </a:xfrm>
              <a:custGeom>
                <a:avLst/>
                <a:gdLst>
                  <a:gd name="T0" fmla="*/ 83 w 83"/>
                  <a:gd name="T1" fmla="*/ 67 h 72"/>
                  <a:gd name="T2" fmla="*/ 81 w 83"/>
                  <a:gd name="T3" fmla="*/ 65 h 72"/>
                  <a:gd name="T4" fmla="*/ 14 w 83"/>
                  <a:gd name="T5" fmla="*/ 65 h 72"/>
                  <a:gd name="T6" fmla="*/ 7 w 83"/>
                  <a:gd name="T7" fmla="*/ 56 h 72"/>
                  <a:gd name="T8" fmla="*/ 7 w 83"/>
                  <a:gd name="T9" fmla="*/ 16 h 72"/>
                  <a:gd name="T10" fmla="*/ 9 w 83"/>
                  <a:gd name="T11" fmla="*/ 10 h 72"/>
                  <a:gd name="T12" fmla="*/ 14 w 83"/>
                  <a:gd name="T13" fmla="*/ 7 h 72"/>
                  <a:gd name="T14" fmla="*/ 81 w 83"/>
                  <a:gd name="T15" fmla="*/ 7 h 72"/>
                  <a:gd name="T16" fmla="*/ 83 w 83"/>
                  <a:gd name="T17" fmla="*/ 5 h 72"/>
                  <a:gd name="T18" fmla="*/ 83 w 83"/>
                  <a:gd name="T19" fmla="*/ 2 h 72"/>
                  <a:gd name="T20" fmla="*/ 81 w 83"/>
                  <a:gd name="T21" fmla="*/ 0 h 72"/>
                  <a:gd name="T22" fmla="*/ 14 w 83"/>
                  <a:gd name="T23" fmla="*/ 0 h 72"/>
                  <a:gd name="T24" fmla="*/ 4 w 83"/>
                  <a:gd name="T25" fmla="*/ 5 h 72"/>
                  <a:gd name="T26" fmla="*/ 0 w 83"/>
                  <a:gd name="T27" fmla="*/ 15 h 72"/>
                  <a:gd name="T28" fmla="*/ 0 w 83"/>
                  <a:gd name="T29" fmla="*/ 56 h 72"/>
                  <a:gd name="T30" fmla="*/ 14 w 83"/>
                  <a:gd name="T31" fmla="*/ 72 h 72"/>
                  <a:gd name="T32" fmla="*/ 81 w 83"/>
                  <a:gd name="T33" fmla="*/ 72 h 72"/>
                  <a:gd name="T34" fmla="*/ 83 w 83"/>
                  <a:gd name="T35" fmla="*/ 70 h 72"/>
                  <a:gd name="T36" fmla="*/ 83 w 83"/>
                  <a:gd name="T37" fmla="*/ 6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3" y="67"/>
                    </a:moveTo>
                    <a:cubicBezTo>
                      <a:pt x="83" y="66"/>
                      <a:pt x="82" y="65"/>
                      <a:pt x="81" y="65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lnTo>
                      <a:pt x="83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3"/>
              <p:cNvSpPr>
                <a:spLocks/>
              </p:cNvSpPr>
              <p:nvPr/>
            </p:nvSpPr>
            <p:spPr bwMode="auto">
              <a:xfrm>
                <a:off x="4619888" y="5619708"/>
                <a:ext cx="176213" cy="276225"/>
              </a:xfrm>
              <a:custGeom>
                <a:avLst/>
                <a:gdLst>
                  <a:gd name="T0" fmla="*/ 46 w 47"/>
                  <a:gd name="T1" fmla="*/ 34 h 72"/>
                  <a:gd name="T2" fmla="*/ 6 w 47"/>
                  <a:gd name="T3" fmla="*/ 1 h 72"/>
                  <a:gd name="T4" fmla="*/ 5 w 47"/>
                  <a:gd name="T5" fmla="*/ 0 h 72"/>
                  <a:gd name="T6" fmla="*/ 3 w 47"/>
                  <a:gd name="T7" fmla="*/ 1 h 72"/>
                  <a:gd name="T8" fmla="*/ 1 w 47"/>
                  <a:gd name="T9" fmla="*/ 3 h 72"/>
                  <a:gd name="T10" fmla="*/ 1 w 47"/>
                  <a:gd name="T11" fmla="*/ 6 h 72"/>
                  <a:gd name="T12" fmla="*/ 39 w 47"/>
                  <a:gd name="T13" fmla="*/ 39 h 72"/>
                  <a:gd name="T14" fmla="*/ 39 w 47"/>
                  <a:gd name="T15" fmla="*/ 70 h 72"/>
                  <a:gd name="T16" fmla="*/ 42 w 47"/>
                  <a:gd name="T17" fmla="*/ 72 h 72"/>
                  <a:gd name="T18" fmla="*/ 42 w 47"/>
                  <a:gd name="T19" fmla="*/ 72 h 72"/>
                  <a:gd name="T20" fmla="*/ 45 w 47"/>
                  <a:gd name="T21" fmla="*/ 72 h 72"/>
                  <a:gd name="T22" fmla="*/ 47 w 47"/>
                  <a:gd name="T23" fmla="*/ 70 h 72"/>
                  <a:gd name="T24" fmla="*/ 47 w 47"/>
                  <a:gd name="T25" fmla="*/ 37 h 72"/>
                  <a:gd name="T26" fmla="*/ 46 w 47"/>
                  <a:gd name="T27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72">
                    <a:moveTo>
                      <a:pt x="46" y="34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1"/>
                      <a:pt x="40" y="72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6" y="72"/>
                      <a:pt x="47" y="71"/>
                      <a:pt x="47" y="7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6"/>
                      <a:pt x="47" y="35"/>
                      <a:pt x="46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4807213" y="5611771"/>
                <a:ext cx="142875" cy="127000"/>
              </a:xfrm>
              <a:custGeom>
                <a:avLst/>
                <a:gdLst>
                  <a:gd name="T0" fmla="*/ 36 w 38"/>
                  <a:gd name="T1" fmla="*/ 1 h 33"/>
                  <a:gd name="T2" fmla="*/ 34 w 38"/>
                  <a:gd name="T3" fmla="*/ 0 h 33"/>
                  <a:gd name="T4" fmla="*/ 33 w 38"/>
                  <a:gd name="T5" fmla="*/ 1 h 33"/>
                  <a:gd name="T6" fmla="*/ 1 w 38"/>
                  <a:gd name="T7" fmla="*/ 27 h 33"/>
                  <a:gd name="T8" fmla="*/ 1 w 38"/>
                  <a:gd name="T9" fmla="*/ 30 h 33"/>
                  <a:gd name="T10" fmla="*/ 3 w 38"/>
                  <a:gd name="T11" fmla="*/ 33 h 33"/>
                  <a:gd name="T12" fmla="*/ 5 w 38"/>
                  <a:gd name="T13" fmla="*/ 33 h 33"/>
                  <a:gd name="T14" fmla="*/ 6 w 38"/>
                  <a:gd name="T15" fmla="*/ 33 h 33"/>
                  <a:gd name="T16" fmla="*/ 37 w 38"/>
                  <a:gd name="T17" fmla="*/ 6 h 33"/>
                  <a:gd name="T18" fmla="*/ 38 w 38"/>
                  <a:gd name="T19" fmla="*/ 3 h 33"/>
                  <a:gd name="T20" fmla="*/ 36 w 38"/>
                  <a:gd name="T21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3">
                    <a:moveTo>
                      <a:pt x="36" y="1"/>
                    </a:moveTo>
                    <a:cubicBezTo>
                      <a:pt x="36" y="0"/>
                      <a:pt x="35" y="0"/>
                      <a:pt x="34" y="0"/>
                    </a:cubicBezTo>
                    <a:cubicBezTo>
                      <a:pt x="34" y="0"/>
                      <a:pt x="33" y="0"/>
                      <a:pt x="33" y="1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9"/>
                      <a:pt x="1" y="30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3"/>
                      <a:pt x="6" y="33"/>
                      <a:pt x="6" y="33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6"/>
                      <a:pt x="38" y="4"/>
                      <a:pt x="38" y="3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5529525" y="5619708"/>
                <a:ext cx="354013" cy="276225"/>
              </a:xfrm>
              <a:custGeom>
                <a:avLst/>
                <a:gdLst>
                  <a:gd name="T0" fmla="*/ 94 w 94"/>
                  <a:gd name="T1" fmla="*/ 70 h 72"/>
                  <a:gd name="T2" fmla="*/ 94 w 94"/>
                  <a:gd name="T3" fmla="*/ 69 h 72"/>
                  <a:gd name="T4" fmla="*/ 94 w 94"/>
                  <a:gd name="T5" fmla="*/ 69 h 72"/>
                  <a:gd name="T6" fmla="*/ 61 w 94"/>
                  <a:gd name="T7" fmla="*/ 8 h 72"/>
                  <a:gd name="T8" fmla="*/ 47 w 94"/>
                  <a:gd name="T9" fmla="*/ 0 h 72"/>
                  <a:gd name="T10" fmla="*/ 33 w 94"/>
                  <a:gd name="T11" fmla="*/ 8 h 72"/>
                  <a:gd name="T12" fmla="*/ 0 w 94"/>
                  <a:gd name="T13" fmla="*/ 69 h 72"/>
                  <a:gd name="T14" fmla="*/ 0 w 94"/>
                  <a:gd name="T15" fmla="*/ 69 h 72"/>
                  <a:gd name="T16" fmla="*/ 0 w 94"/>
                  <a:gd name="T17" fmla="*/ 70 h 72"/>
                  <a:gd name="T18" fmla="*/ 2 w 94"/>
                  <a:gd name="T19" fmla="*/ 72 h 72"/>
                  <a:gd name="T20" fmla="*/ 2 w 94"/>
                  <a:gd name="T21" fmla="*/ 72 h 72"/>
                  <a:gd name="T22" fmla="*/ 2 w 94"/>
                  <a:gd name="T23" fmla="*/ 72 h 72"/>
                  <a:gd name="T24" fmla="*/ 2 w 94"/>
                  <a:gd name="T25" fmla="*/ 72 h 72"/>
                  <a:gd name="T26" fmla="*/ 2 w 94"/>
                  <a:gd name="T27" fmla="*/ 72 h 72"/>
                  <a:gd name="T28" fmla="*/ 4 w 94"/>
                  <a:gd name="T29" fmla="*/ 72 h 72"/>
                  <a:gd name="T30" fmla="*/ 4 w 94"/>
                  <a:gd name="T31" fmla="*/ 72 h 72"/>
                  <a:gd name="T32" fmla="*/ 5 w 94"/>
                  <a:gd name="T33" fmla="*/ 72 h 72"/>
                  <a:gd name="T34" fmla="*/ 6 w 94"/>
                  <a:gd name="T35" fmla="*/ 72 h 72"/>
                  <a:gd name="T36" fmla="*/ 6 w 94"/>
                  <a:gd name="T37" fmla="*/ 71 h 72"/>
                  <a:gd name="T38" fmla="*/ 6 w 94"/>
                  <a:gd name="T39" fmla="*/ 71 h 72"/>
                  <a:gd name="T40" fmla="*/ 40 w 94"/>
                  <a:gd name="T41" fmla="*/ 12 h 72"/>
                  <a:gd name="T42" fmla="*/ 47 w 94"/>
                  <a:gd name="T43" fmla="*/ 7 h 72"/>
                  <a:gd name="T44" fmla="*/ 55 w 94"/>
                  <a:gd name="T45" fmla="*/ 12 h 72"/>
                  <a:gd name="T46" fmla="*/ 88 w 94"/>
                  <a:gd name="T47" fmla="*/ 71 h 72"/>
                  <a:gd name="T48" fmla="*/ 88 w 94"/>
                  <a:gd name="T49" fmla="*/ 71 h 72"/>
                  <a:gd name="T50" fmla="*/ 89 w 94"/>
                  <a:gd name="T51" fmla="*/ 72 h 72"/>
                  <a:gd name="T52" fmla="*/ 89 w 94"/>
                  <a:gd name="T53" fmla="*/ 72 h 72"/>
                  <a:gd name="T54" fmla="*/ 90 w 94"/>
                  <a:gd name="T55" fmla="*/ 72 h 72"/>
                  <a:gd name="T56" fmla="*/ 90 w 94"/>
                  <a:gd name="T57" fmla="*/ 72 h 72"/>
                  <a:gd name="T58" fmla="*/ 92 w 94"/>
                  <a:gd name="T59" fmla="*/ 72 h 72"/>
                  <a:gd name="T60" fmla="*/ 92 w 94"/>
                  <a:gd name="T61" fmla="*/ 72 h 72"/>
                  <a:gd name="T62" fmla="*/ 92 w 94"/>
                  <a:gd name="T63" fmla="*/ 72 h 72"/>
                  <a:gd name="T64" fmla="*/ 92 w 94"/>
                  <a:gd name="T65" fmla="*/ 72 h 72"/>
                  <a:gd name="T66" fmla="*/ 92 w 94"/>
                  <a:gd name="T67" fmla="*/ 72 h 72"/>
                  <a:gd name="T68" fmla="*/ 94 w 94"/>
                  <a:gd name="T6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72">
                    <a:moveTo>
                      <a:pt x="94" y="70"/>
                    </a:moveTo>
                    <a:cubicBezTo>
                      <a:pt x="94" y="70"/>
                      <a:pt x="94" y="69"/>
                      <a:pt x="94" y="69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3" y="67"/>
                      <a:pt x="61" y="8"/>
                      <a:pt x="61" y="8"/>
                    </a:cubicBezTo>
                    <a:cubicBezTo>
                      <a:pt x="58" y="3"/>
                      <a:pt x="53" y="0"/>
                      <a:pt x="47" y="0"/>
                    </a:cubicBezTo>
                    <a:cubicBezTo>
                      <a:pt x="41" y="0"/>
                      <a:pt x="36" y="3"/>
                      <a:pt x="33" y="8"/>
                    </a:cubicBezTo>
                    <a:cubicBezTo>
                      <a:pt x="33" y="8"/>
                      <a:pt x="1" y="67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3" y="72"/>
                      <a:pt x="4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6" y="72"/>
                    </a:cubicBezTo>
                    <a:cubicBezTo>
                      <a:pt x="6" y="72"/>
                      <a:pt x="6" y="72"/>
                      <a:pt x="6" y="71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71"/>
                      <a:pt x="37" y="16"/>
                      <a:pt x="40" y="12"/>
                    </a:cubicBezTo>
                    <a:cubicBezTo>
                      <a:pt x="42" y="8"/>
                      <a:pt x="44" y="7"/>
                      <a:pt x="47" y="7"/>
                    </a:cubicBezTo>
                    <a:cubicBezTo>
                      <a:pt x="50" y="7"/>
                      <a:pt x="52" y="8"/>
                      <a:pt x="55" y="12"/>
                    </a:cubicBezTo>
                    <a:cubicBezTo>
                      <a:pt x="57" y="16"/>
                      <a:pt x="88" y="71"/>
                      <a:pt x="88" y="71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72"/>
                      <a:pt x="88" y="72"/>
                      <a:pt x="89" y="72"/>
                    </a:cubicBezTo>
                    <a:cubicBezTo>
                      <a:pt x="89" y="72"/>
                      <a:pt x="89" y="72"/>
                      <a:pt x="89" y="72"/>
                    </a:cubicBezTo>
                    <a:cubicBezTo>
                      <a:pt x="89" y="72"/>
                      <a:pt x="89" y="72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72"/>
                      <a:pt x="91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4" y="72"/>
                      <a:pt x="94" y="71"/>
                      <a:pt x="94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421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8129"/>
            <a:ext cx="11277600" cy="50688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448464"/>
            <a:ext cx="4114800" cy="365125"/>
          </a:xfrm>
        </p:spPr>
        <p:txBody>
          <a:bodyPr/>
          <a:lstStyle/>
          <a:p>
            <a:r>
              <a:rPr lang="en-US"/>
              <a:t>© 2015 Cylance, Inc.</a:t>
            </a:r>
          </a:p>
        </p:txBody>
      </p:sp>
    </p:spTree>
    <p:extLst>
      <p:ext uri="{BB962C8B-B14F-4D97-AF65-F5344CB8AC3E}">
        <p14:creationId xmlns:p14="http://schemas.microsoft.com/office/powerpoint/2010/main" val="207075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5221" y="1832227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5221" y="4311902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1333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4" r="7234" b="854"/>
          <a:stretch/>
        </p:blipFill>
        <p:spPr>
          <a:xfrm>
            <a:off x="0" y="0"/>
            <a:ext cx="12192000" cy="687847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5221" y="1832227"/>
            <a:ext cx="7030453" cy="23876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5221" y="4311902"/>
            <a:ext cx="7030453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4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57200" y="291592"/>
            <a:ext cx="11277600" cy="545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6875"/>
            <a:ext cx="11277600" cy="5030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7" name="Group 66"/>
          <p:cNvGrpSpPr>
            <a:grpSpLocks noChangeAspect="1"/>
          </p:cNvGrpSpPr>
          <p:nvPr userDrawn="1"/>
        </p:nvGrpSpPr>
        <p:grpSpPr>
          <a:xfrm>
            <a:off x="8902208" y="6470818"/>
            <a:ext cx="2832592" cy="325906"/>
            <a:chOff x="457201" y="2613177"/>
            <a:chExt cx="4969138" cy="571728"/>
          </a:xfrm>
        </p:grpSpPr>
        <p:grpSp>
          <p:nvGrpSpPr>
            <p:cNvPr id="68" name="Group 67"/>
            <p:cNvGrpSpPr/>
            <p:nvPr/>
          </p:nvGrpSpPr>
          <p:grpSpPr>
            <a:xfrm>
              <a:off x="457201" y="2613177"/>
              <a:ext cx="442080" cy="571728"/>
              <a:chOff x="3567375" y="5546683"/>
              <a:chExt cx="330201" cy="427038"/>
            </a:xfrm>
            <a:solidFill>
              <a:srgbClr val="69D03B"/>
            </a:solidFill>
          </p:grpSpPr>
          <p:sp>
            <p:nvSpPr>
              <p:cNvPr id="79" name="Freeform 5"/>
              <p:cNvSpPr>
                <a:spLocks/>
              </p:cNvSpPr>
              <p:nvPr/>
            </p:nvSpPr>
            <p:spPr bwMode="auto">
              <a:xfrm>
                <a:off x="3686438" y="5546683"/>
                <a:ext cx="211138" cy="384175"/>
              </a:xfrm>
              <a:custGeom>
                <a:avLst/>
                <a:gdLst>
                  <a:gd name="T0" fmla="*/ 48 w 56"/>
                  <a:gd name="T1" fmla="*/ 9 h 100"/>
                  <a:gd name="T2" fmla="*/ 48 w 56"/>
                  <a:gd name="T3" fmla="*/ 9 h 100"/>
                  <a:gd name="T4" fmla="*/ 28 w 56"/>
                  <a:gd name="T5" fmla="*/ 4 h 100"/>
                  <a:gd name="T6" fmla="*/ 28 w 56"/>
                  <a:gd name="T7" fmla="*/ 39 h 100"/>
                  <a:gd name="T8" fmla="*/ 25 w 56"/>
                  <a:gd name="T9" fmla="*/ 48 h 100"/>
                  <a:gd name="T10" fmla="*/ 18 w 56"/>
                  <a:gd name="T11" fmla="*/ 57 h 100"/>
                  <a:gd name="T12" fmla="*/ 16 w 56"/>
                  <a:gd name="T13" fmla="*/ 54 h 100"/>
                  <a:gd name="T14" fmla="*/ 22 w 56"/>
                  <a:gd name="T15" fmla="*/ 46 h 100"/>
                  <a:gd name="T16" fmla="*/ 24 w 56"/>
                  <a:gd name="T17" fmla="*/ 39 h 100"/>
                  <a:gd name="T18" fmla="*/ 24 w 56"/>
                  <a:gd name="T19" fmla="*/ 3 h 100"/>
                  <a:gd name="T20" fmla="*/ 14 w 56"/>
                  <a:gd name="T21" fmla="*/ 0 h 100"/>
                  <a:gd name="T22" fmla="*/ 14 w 56"/>
                  <a:gd name="T23" fmla="*/ 0 h 100"/>
                  <a:gd name="T24" fmla="*/ 12 w 56"/>
                  <a:gd name="T25" fmla="*/ 0 h 100"/>
                  <a:gd name="T26" fmla="*/ 12 w 56"/>
                  <a:gd name="T27" fmla="*/ 0 h 100"/>
                  <a:gd name="T28" fmla="*/ 12 w 56"/>
                  <a:gd name="T29" fmla="*/ 0 h 100"/>
                  <a:gd name="T30" fmla="*/ 10 w 56"/>
                  <a:gd name="T31" fmla="*/ 0 h 100"/>
                  <a:gd name="T32" fmla="*/ 10 w 56"/>
                  <a:gd name="T33" fmla="*/ 0 h 100"/>
                  <a:gd name="T34" fmla="*/ 0 w 56"/>
                  <a:gd name="T35" fmla="*/ 3 h 100"/>
                  <a:gd name="T36" fmla="*/ 0 w 56"/>
                  <a:gd name="T37" fmla="*/ 37 h 100"/>
                  <a:gd name="T38" fmla="*/ 2 w 56"/>
                  <a:gd name="T39" fmla="*/ 44 h 100"/>
                  <a:gd name="T40" fmla="*/ 28 w 56"/>
                  <a:gd name="T41" fmla="*/ 76 h 100"/>
                  <a:gd name="T42" fmla="*/ 31 w 56"/>
                  <a:gd name="T43" fmla="*/ 86 h 100"/>
                  <a:gd name="T44" fmla="*/ 31 w 56"/>
                  <a:gd name="T45" fmla="*/ 100 h 100"/>
                  <a:gd name="T46" fmla="*/ 52 w 56"/>
                  <a:gd name="T47" fmla="*/ 86 h 100"/>
                  <a:gd name="T48" fmla="*/ 52 w 56"/>
                  <a:gd name="T49" fmla="*/ 86 h 100"/>
                  <a:gd name="T50" fmla="*/ 56 w 56"/>
                  <a:gd name="T51" fmla="*/ 78 h 100"/>
                  <a:gd name="T52" fmla="*/ 56 w 56"/>
                  <a:gd name="T53" fmla="*/ 18 h 100"/>
                  <a:gd name="T54" fmla="*/ 48 w 56"/>
                  <a:gd name="T55" fmla="*/ 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0">
                    <a:moveTo>
                      <a:pt x="48" y="9"/>
                    </a:moveTo>
                    <a:cubicBezTo>
                      <a:pt x="48" y="9"/>
                      <a:pt x="48" y="9"/>
                      <a:pt x="48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42"/>
                      <a:pt x="27" y="46"/>
                      <a:pt x="25" y="48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3" y="45"/>
                      <a:pt x="24" y="41"/>
                      <a:pt x="24" y="39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9"/>
                      <a:pt x="1" y="43"/>
                      <a:pt x="2" y="44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0" y="79"/>
                      <a:pt x="31" y="83"/>
                      <a:pt x="31" y="86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4" y="84"/>
                      <a:pt x="56" y="81"/>
                      <a:pt x="56" y="7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3"/>
                      <a:pt x="53" y="9"/>
                      <a:pt x="4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6"/>
              <p:cNvSpPr>
                <a:spLocks/>
              </p:cNvSpPr>
              <p:nvPr/>
            </p:nvSpPr>
            <p:spPr bwMode="auto">
              <a:xfrm>
                <a:off x="3567375" y="5560971"/>
                <a:ext cx="209550" cy="412750"/>
              </a:xfrm>
              <a:custGeom>
                <a:avLst/>
                <a:gdLst>
                  <a:gd name="T0" fmla="*/ 54 w 56"/>
                  <a:gd name="T1" fmla="*/ 75 h 107"/>
                  <a:gd name="T2" fmla="*/ 28 w 56"/>
                  <a:gd name="T3" fmla="*/ 43 h 107"/>
                  <a:gd name="T4" fmla="*/ 24 w 56"/>
                  <a:gd name="T5" fmla="*/ 33 h 107"/>
                  <a:gd name="T6" fmla="*/ 24 w 56"/>
                  <a:gd name="T7" fmla="*/ 0 h 107"/>
                  <a:gd name="T8" fmla="*/ 8 w 56"/>
                  <a:gd name="T9" fmla="*/ 5 h 107"/>
                  <a:gd name="T10" fmla="*/ 8 w 56"/>
                  <a:gd name="T11" fmla="*/ 5 h 107"/>
                  <a:gd name="T12" fmla="*/ 0 w 56"/>
                  <a:gd name="T13" fmla="*/ 14 h 107"/>
                  <a:gd name="T14" fmla="*/ 0 w 56"/>
                  <a:gd name="T15" fmla="*/ 74 h 107"/>
                  <a:gd name="T16" fmla="*/ 4 w 56"/>
                  <a:gd name="T17" fmla="*/ 82 h 107"/>
                  <a:gd name="T18" fmla="*/ 4 w 56"/>
                  <a:gd name="T19" fmla="*/ 82 h 107"/>
                  <a:gd name="T20" fmla="*/ 25 w 56"/>
                  <a:gd name="T21" fmla="*/ 96 h 107"/>
                  <a:gd name="T22" fmla="*/ 25 w 56"/>
                  <a:gd name="T23" fmla="*/ 82 h 107"/>
                  <a:gd name="T24" fmla="*/ 28 w 56"/>
                  <a:gd name="T25" fmla="*/ 73 h 107"/>
                  <a:gd name="T26" fmla="*/ 37 w 56"/>
                  <a:gd name="T27" fmla="*/ 61 h 107"/>
                  <a:gd name="T28" fmla="*/ 40 w 56"/>
                  <a:gd name="T29" fmla="*/ 64 h 107"/>
                  <a:gd name="T30" fmla="*/ 31 w 56"/>
                  <a:gd name="T31" fmla="*/ 74 h 107"/>
                  <a:gd name="T32" fmla="*/ 29 w 56"/>
                  <a:gd name="T33" fmla="*/ 88 h 107"/>
                  <a:gd name="T34" fmla="*/ 29 w 56"/>
                  <a:gd name="T35" fmla="*/ 98 h 107"/>
                  <a:gd name="T36" fmla="*/ 38 w 56"/>
                  <a:gd name="T37" fmla="*/ 105 h 107"/>
                  <a:gd name="T38" fmla="*/ 38 w 56"/>
                  <a:gd name="T39" fmla="*/ 105 h 107"/>
                  <a:gd name="T40" fmla="*/ 44 w 56"/>
                  <a:gd name="T41" fmla="*/ 107 h 107"/>
                  <a:gd name="T42" fmla="*/ 44 w 56"/>
                  <a:gd name="T43" fmla="*/ 107 h 107"/>
                  <a:gd name="T44" fmla="*/ 44 w 56"/>
                  <a:gd name="T45" fmla="*/ 107 h 107"/>
                  <a:gd name="T46" fmla="*/ 50 w 56"/>
                  <a:gd name="T47" fmla="*/ 105 h 107"/>
                  <a:gd name="T48" fmla="*/ 50 w 56"/>
                  <a:gd name="T49" fmla="*/ 105 h 107"/>
                  <a:gd name="T50" fmla="*/ 56 w 56"/>
                  <a:gd name="T51" fmla="*/ 100 h 107"/>
                  <a:gd name="T52" fmla="*/ 56 w 56"/>
                  <a:gd name="T53" fmla="*/ 82 h 107"/>
                  <a:gd name="T54" fmla="*/ 54 w 56"/>
                  <a:gd name="T55" fmla="*/ 7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7">
                    <a:moveTo>
                      <a:pt x="54" y="75"/>
                    </a:moveTo>
                    <a:cubicBezTo>
                      <a:pt x="28" y="43"/>
                      <a:pt x="28" y="43"/>
                      <a:pt x="28" y="43"/>
                    </a:cubicBezTo>
                    <a:cubicBezTo>
                      <a:pt x="26" y="41"/>
                      <a:pt x="24" y="36"/>
                      <a:pt x="24" y="3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5"/>
                      <a:pt x="0" y="9"/>
                      <a:pt x="0" y="1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2" y="80"/>
                      <a:pt x="4" y="82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5" y="79"/>
                      <a:pt x="26" y="75"/>
                      <a:pt x="28" y="73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1" y="74"/>
                      <a:pt x="31" y="74"/>
                      <a:pt x="31" y="74"/>
                    </a:cubicBezTo>
                    <a:cubicBezTo>
                      <a:pt x="29" y="77"/>
                      <a:pt x="29" y="81"/>
                      <a:pt x="29" y="88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40" y="106"/>
                      <a:pt x="42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6" y="107"/>
                      <a:pt x="48" y="106"/>
                      <a:pt x="50" y="105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56" y="100"/>
                      <a:pt x="56" y="100"/>
                      <a:pt x="56" y="100"/>
                    </a:cubicBezTo>
                    <a:cubicBezTo>
                      <a:pt x="56" y="82"/>
                      <a:pt x="56" y="82"/>
                      <a:pt x="56" y="82"/>
                    </a:cubicBezTo>
                    <a:cubicBezTo>
                      <a:pt x="56" y="80"/>
                      <a:pt x="55" y="77"/>
                      <a:pt x="54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1266971" y="2700318"/>
              <a:ext cx="4159368" cy="380442"/>
              <a:chOff x="4172213" y="5611771"/>
              <a:chExt cx="3106738" cy="284162"/>
            </a:xfrm>
            <a:solidFill>
              <a:srgbClr val="1E1E1E"/>
            </a:solidFill>
          </p:grpSpPr>
          <p:sp>
            <p:nvSpPr>
              <p:cNvPr id="70" name="Freeform 7"/>
              <p:cNvSpPr>
                <a:spLocks/>
              </p:cNvSpPr>
              <p:nvPr/>
            </p:nvSpPr>
            <p:spPr bwMode="auto">
              <a:xfrm>
                <a:off x="6018475" y="5619708"/>
                <a:ext cx="360363" cy="276225"/>
              </a:xfrm>
              <a:custGeom>
                <a:avLst/>
                <a:gdLst>
                  <a:gd name="T0" fmla="*/ 94 w 96"/>
                  <a:gd name="T1" fmla="*/ 0 h 72"/>
                  <a:gd name="T2" fmla="*/ 91 w 96"/>
                  <a:gd name="T3" fmla="*/ 0 h 72"/>
                  <a:gd name="T4" fmla="*/ 89 w 96"/>
                  <a:gd name="T5" fmla="*/ 2 h 72"/>
                  <a:gd name="T6" fmla="*/ 89 w 96"/>
                  <a:gd name="T7" fmla="*/ 58 h 72"/>
                  <a:gd name="T8" fmla="*/ 81 w 96"/>
                  <a:gd name="T9" fmla="*/ 65 h 72"/>
                  <a:gd name="T10" fmla="*/ 77 w 96"/>
                  <a:gd name="T11" fmla="*/ 63 h 72"/>
                  <a:gd name="T12" fmla="*/ 25 w 96"/>
                  <a:gd name="T13" fmla="*/ 5 h 72"/>
                  <a:gd name="T14" fmla="*/ 14 w 96"/>
                  <a:gd name="T15" fmla="*/ 0 h 72"/>
                  <a:gd name="T16" fmla="*/ 0 w 96"/>
                  <a:gd name="T17" fmla="*/ 16 h 72"/>
                  <a:gd name="T18" fmla="*/ 0 w 96"/>
                  <a:gd name="T19" fmla="*/ 70 h 72"/>
                  <a:gd name="T20" fmla="*/ 2 w 96"/>
                  <a:gd name="T21" fmla="*/ 72 h 72"/>
                  <a:gd name="T22" fmla="*/ 5 w 96"/>
                  <a:gd name="T23" fmla="*/ 72 h 72"/>
                  <a:gd name="T24" fmla="*/ 7 w 96"/>
                  <a:gd name="T25" fmla="*/ 70 h 72"/>
                  <a:gd name="T26" fmla="*/ 7 w 96"/>
                  <a:gd name="T27" fmla="*/ 16 h 72"/>
                  <a:gd name="T28" fmla="*/ 14 w 96"/>
                  <a:gd name="T29" fmla="*/ 7 h 72"/>
                  <a:gd name="T30" fmla="*/ 19 w 96"/>
                  <a:gd name="T31" fmla="*/ 10 h 72"/>
                  <a:gd name="T32" fmla="*/ 71 w 96"/>
                  <a:gd name="T33" fmla="*/ 68 h 72"/>
                  <a:gd name="T34" fmla="*/ 81 w 96"/>
                  <a:gd name="T35" fmla="*/ 72 h 72"/>
                  <a:gd name="T36" fmla="*/ 96 w 96"/>
                  <a:gd name="T37" fmla="*/ 58 h 72"/>
                  <a:gd name="T38" fmla="*/ 96 w 96"/>
                  <a:gd name="T39" fmla="*/ 2 h 72"/>
                  <a:gd name="T40" fmla="*/ 94 w 96"/>
                  <a:gd name="T4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" h="72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0" y="0"/>
                      <a:pt x="89" y="1"/>
                      <a:pt x="89" y="2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89" y="65"/>
                      <a:pt x="83" y="65"/>
                      <a:pt x="81" y="65"/>
                    </a:cubicBezTo>
                    <a:cubicBezTo>
                      <a:pt x="80" y="65"/>
                      <a:pt x="78" y="64"/>
                      <a:pt x="77" y="6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2" y="2"/>
                      <a:pt x="18" y="0"/>
                      <a:pt x="14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6" y="72"/>
                      <a:pt x="7" y="71"/>
                      <a:pt x="7" y="7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1"/>
                      <a:pt x="11" y="7"/>
                      <a:pt x="14" y="7"/>
                    </a:cubicBezTo>
                    <a:cubicBezTo>
                      <a:pt x="16" y="7"/>
                      <a:pt x="18" y="8"/>
                      <a:pt x="19" y="10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4" y="71"/>
                      <a:pt x="78" y="72"/>
                      <a:pt x="81" y="72"/>
                    </a:cubicBezTo>
                    <a:cubicBezTo>
                      <a:pt x="90" y="72"/>
                      <a:pt x="96" y="67"/>
                      <a:pt x="96" y="58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8"/>
              <p:cNvSpPr>
                <a:spLocks/>
              </p:cNvSpPr>
              <p:nvPr/>
            </p:nvSpPr>
            <p:spPr bwMode="auto">
              <a:xfrm>
                <a:off x="4172213" y="5619708"/>
                <a:ext cx="312738" cy="276225"/>
              </a:xfrm>
              <a:custGeom>
                <a:avLst/>
                <a:gdLst>
                  <a:gd name="T0" fmla="*/ 81 w 83"/>
                  <a:gd name="T1" fmla="*/ 65 h 72"/>
                  <a:gd name="T2" fmla="*/ 14 w 83"/>
                  <a:gd name="T3" fmla="*/ 65 h 72"/>
                  <a:gd name="T4" fmla="*/ 7 w 83"/>
                  <a:gd name="T5" fmla="*/ 56 h 72"/>
                  <a:gd name="T6" fmla="*/ 7 w 83"/>
                  <a:gd name="T7" fmla="*/ 16 h 72"/>
                  <a:gd name="T8" fmla="*/ 9 w 83"/>
                  <a:gd name="T9" fmla="*/ 10 h 72"/>
                  <a:gd name="T10" fmla="*/ 14 w 83"/>
                  <a:gd name="T11" fmla="*/ 7 h 72"/>
                  <a:gd name="T12" fmla="*/ 81 w 83"/>
                  <a:gd name="T13" fmla="*/ 7 h 72"/>
                  <a:gd name="T14" fmla="*/ 83 w 83"/>
                  <a:gd name="T15" fmla="*/ 5 h 72"/>
                  <a:gd name="T16" fmla="*/ 83 w 83"/>
                  <a:gd name="T17" fmla="*/ 2 h 72"/>
                  <a:gd name="T18" fmla="*/ 81 w 83"/>
                  <a:gd name="T19" fmla="*/ 0 h 72"/>
                  <a:gd name="T20" fmla="*/ 14 w 83"/>
                  <a:gd name="T21" fmla="*/ 0 h 72"/>
                  <a:gd name="T22" fmla="*/ 4 w 83"/>
                  <a:gd name="T23" fmla="*/ 5 h 72"/>
                  <a:gd name="T24" fmla="*/ 0 w 83"/>
                  <a:gd name="T25" fmla="*/ 15 h 72"/>
                  <a:gd name="T26" fmla="*/ 0 w 83"/>
                  <a:gd name="T27" fmla="*/ 56 h 72"/>
                  <a:gd name="T28" fmla="*/ 14 w 83"/>
                  <a:gd name="T29" fmla="*/ 72 h 72"/>
                  <a:gd name="T30" fmla="*/ 81 w 83"/>
                  <a:gd name="T31" fmla="*/ 72 h 72"/>
                  <a:gd name="T32" fmla="*/ 83 w 83"/>
                  <a:gd name="T33" fmla="*/ 70 h 72"/>
                  <a:gd name="T34" fmla="*/ 83 w 83"/>
                  <a:gd name="T35" fmla="*/ 67 h 72"/>
                  <a:gd name="T36" fmla="*/ 81 w 83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2" y="65"/>
                      <a:pt x="81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9"/>
              <p:cNvSpPr>
                <a:spLocks/>
              </p:cNvSpPr>
              <p:nvPr/>
            </p:nvSpPr>
            <p:spPr bwMode="auto">
              <a:xfrm>
                <a:off x="5078675" y="5619708"/>
                <a:ext cx="315913" cy="276225"/>
              </a:xfrm>
              <a:custGeom>
                <a:avLst/>
                <a:gdLst>
                  <a:gd name="T0" fmla="*/ 82 w 84"/>
                  <a:gd name="T1" fmla="*/ 65 h 72"/>
                  <a:gd name="T2" fmla="*/ 15 w 84"/>
                  <a:gd name="T3" fmla="*/ 65 h 72"/>
                  <a:gd name="T4" fmla="*/ 7 w 84"/>
                  <a:gd name="T5" fmla="*/ 56 h 72"/>
                  <a:gd name="T6" fmla="*/ 7 w 84"/>
                  <a:gd name="T7" fmla="*/ 2 h 72"/>
                  <a:gd name="T8" fmla="*/ 5 w 84"/>
                  <a:gd name="T9" fmla="*/ 0 h 72"/>
                  <a:gd name="T10" fmla="*/ 2 w 84"/>
                  <a:gd name="T11" fmla="*/ 0 h 72"/>
                  <a:gd name="T12" fmla="*/ 0 w 84"/>
                  <a:gd name="T13" fmla="*/ 2 h 72"/>
                  <a:gd name="T14" fmla="*/ 0 w 84"/>
                  <a:gd name="T15" fmla="*/ 56 h 72"/>
                  <a:gd name="T16" fmla="*/ 15 w 84"/>
                  <a:gd name="T17" fmla="*/ 72 h 72"/>
                  <a:gd name="T18" fmla="*/ 82 w 84"/>
                  <a:gd name="T19" fmla="*/ 72 h 72"/>
                  <a:gd name="T20" fmla="*/ 84 w 84"/>
                  <a:gd name="T21" fmla="*/ 70 h 72"/>
                  <a:gd name="T22" fmla="*/ 84 w 84"/>
                  <a:gd name="T23" fmla="*/ 67 h 72"/>
                  <a:gd name="T24" fmla="*/ 82 w 84"/>
                  <a:gd name="T25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72">
                    <a:moveTo>
                      <a:pt x="82" y="65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1" y="65"/>
                      <a:pt x="7" y="61"/>
                      <a:pt x="7" y="5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7" y="72"/>
                      <a:pt x="15" y="72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0"/>
              <p:cNvSpPr>
                <a:spLocks/>
              </p:cNvSpPr>
              <p:nvPr/>
            </p:nvSpPr>
            <p:spPr bwMode="auto">
              <a:xfrm>
                <a:off x="6515363" y="5619708"/>
                <a:ext cx="315913" cy="276225"/>
              </a:xfrm>
              <a:custGeom>
                <a:avLst/>
                <a:gdLst>
                  <a:gd name="T0" fmla="*/ 81 w 84"/>
                  <a:gd name="T1" fmla="*/ 65 h 72"/>
                  <a:gd name="T2" fmla="*/ 14 w 84"/>
                  <a:gd name="T3" fmla="*/ 65 h 72"/>
                  <a:gd name="T4" fmla="*/ 7 w 84"/>
                  <a:gd name="T5" fmla="*/ 56 h 72"/>
                  <a:gd name="T6" fmla="*/ 7 w 84"/>
                  <a:gd name="T7" fmla="*/ 16 h 72"/>
                  <a:gd name="T8" fmla="*/ 9 w 84"/>
                  <a:gd name="T9" fmla="*/ 10 h 72"/>
                  <a:gd name="T10" fmla="*/ 14 w 84"/>
                  <a:gd name="T11" fmla="*/ 7 h 72"/>
                  <a:gd name="T12" fmla="*/ 81 w 84"/>
                  <a:gd name="T13" fmla="*/ 8 h 72"/>
                  <a:gd name="T14" fmla="*/ 84 w 84"/>
                  <a:gd name="T15" fmla="*/ 5 h 72"/>
                  <a:gd name="T16" fmla="*/ 84 w 84"/>
                  <a:gd name="T17" fmla="*/ 2 h 72"/>
                  <a:gd name="T18" fmla="*/ 81 w 84"/>
                  <a:gd name="T19" fmla="*/ 0 h 72"/>
                  <a:gd name="T20" fmla="*/ 14 w 84"/>
                  <a:gd name="T21" fmla="*/ 0 h 72"/>
                  <a:gd name="T22" fmla="*/ 4 w 84"/>
                  <a:gd name="T23" fmla="*/ 5 h 72"/>
                  <a:gd name="T24" fmla="*/ 0 w 84"/>
                  <a:gd name="T25" fmla="*/ 15 h 72"/>
                  <a:gd name="T26" fmla="*/ 0 w 84"/>
                  <a:gd name="T27" fmla="*/ 56 h 72"/>
                  <a:gd name="T28" fmla="*/ 14 w 84"/>
                  <a:gd name="T29" fmla="*/ 72 h 72"/>
                  <a:gd name="T30" fmla="*/ 81 w 84"/>
                  <a:gd name="T31" fmla="*/ 72 h 72"/>
                  <a:gd name="T32" fmla="*/ 84 w 84"/>
                  <a:gd name="T33" fmla="*/ 70 h 72"/>
                  <a:gd name="T34" fmla="*/ 84 w 84"/>
                  <a:gd name="T35" fmla="*/ 67 h 72"/>
                  <a:gd name="T36" fmla="*/ 81 w 84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3" y="8"/>
                      <a:pt x="84" y="7"/>
                      <a:pt x="84" y="5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7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1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1"/>
              <p:cNvSpPr>
                <a:spLocks/>
              </p:cNvSpPr>
              <p:nvPr/>
            </p:nvSpPr>
            <p:spPr bwMode="auto">
              <a:xfrm>
                <a:off x="7034475" y="5746708"/>
                <a:ext cx="149225" cy="26988"/>
              </a:xfrm>
              <a:custGeom>
                <a:avLst/>
                <a:gdLst>
                  <a:gd name="T0" fmla="*/ 38 w 40"/>
                  <a:gd name="T1" fmla="*/ 0 h 7"/>
                  <a:gd name="T2" fmla="*/ 2 w 40"/>
                  <a:gd name="T3" fmla="*/ 0 h 7"/>
                  <a:gd name="T4" fmla="*/ 0 w 40"/>
                  <a:gd name="T5" fmla="*/ 2 h 7"/>
                  <a:gd name="T6" fmla="*/ 0 w 40"/>
                  <a:gd name="T7" fmla="*/ 5 h 7"/>
                  <a:gd name="T8" fmla="*/ 2 w 40"/>
                  <a:gd name="T9" fmla="*/ 7 h 7"/>
                  <a:gd name="T10" fmla="*/ 38 w 40"/>
                  <a:gd name="T11" fmla="*/ 7 h 7"/>
                  <a:gd name="T12" fmla="*/ 38 w 40"/>
                  <a:gd name="T13" fmla="*/ 7 h 7"/>
                  <a:gd name="T14" fmla="*/ 40 w 40"/>
                  <a:gd name="T15" fmla="*/ 5 h 7"/>
                  <a:gd name="T16" fmla="*/ 40 w 40"/>
                  <a:gd name="T17" fmla="*/ 2 h 7"/>
                  <a:gd name="T18" fmla="*/ 38 w 40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7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9" y="7"/>
                      <a:pt x="40" y="6"/>
                      <a:pt x="40" y="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12"/>
              <p:cNvSpPr>
                <a:spLocks/>
              </p:cNvSpPr>
              <p:nvPr/>
            </p:nvSpPr>
            <p:spPr bwMode="auto">
              <a:xfrm>
                <a:off x="6966213" y="5619708"/>
                <a:ext cx="312738" cy="276225"/>
              </a:xfrm>
              <a:custGeom>
                <a:avLst/>
                <a:gdLst>
                  <a:gd name="T0" fmla="*/ 83 w 83"/>
                  <a:gd name="T1" fmla="*/ 67 h 72"/>
                  <a:gd name="T2" fmla="*/ 81 w 83"/>
                  <a:gd name="T3" fmla="*/ 65 h 72"/>
                  <a:gd name="T4" fmla="*/ 14 w 83"/>
                  <a:gd name="T5" fmla="*/ 65 h 72"/>
                  <a:gd name="T6" fmla="*/ 7 w 83"/>
                  <a:gd name="T7" fmla="*/ 56 h 72"/>
                  <a:gd name="T8" fmla="*/ 7 w 83"/>
                  <a:gd name="T9" fmla="*/ 16 h 72"/>
                  <a:gd name="T10" fmla="*/ 9 w 83"/>
                  <a:gd name="T11" fmla="*/ 10 h 72"/>
                  <a:gd name="T12" fmla="*/ 14 w 83"/>
                  <a:gd name="T13" fmla="*/ 7 h 72"/>
                  <a:gd name="T14" fmla="*/ 81 w 83"/>
                  <a:gd name="T15" fmla="*/ 7 h 72"/>
                  <a:gd name="T16" fmla="*/ 83 w 83"/>
                  <a:gd name="T17" fmla="*/ 5 h 72"/>
                  <a:gd name="T18" fmla="*/ 83 w 83"/>
                  <a:gd name="T19" fmla="*/ 2 h 72"/>
                  <a:gd name="T20" fmla="*/ 81 w 83"/>
                  <a:gd name="T21" fmla="*/ 0 h 72"/>
                  <a:gd name="T22" fmla="*/ 14 w 83"/>
                  <a:gd name="T23" fmla="*/ 0 h 72"/>
                  <a:gd name="T24" fmla="*/ 4 w 83"/>
                  <a:gd name="T25" fmla="*/ 5 h 72"/>
                  <a:gd name="T26" fmla="*/ 0 w 83"/>
                  <a:gd name="T27" fmla="*/ 15 h 72"/>
                  <a:gd name="T28" fmla="*/ 0 w 83"/>
                  <a:gd name="T29" fmla="*/ 56 h 72"/>
                  <a:gd name="T30" fmla="*/ 14 w 83"/>
                  <a:gd name="T31" fmla="*/ 72 h 72"/>
                  <a:gd name="T32" fmla="*/ 81 w 83"/>
                  <a:gd name="T33" fmla="*/ 72 h 72"/>
                  <a:gd name="T34" fmla="*/ 83 w 83"/>
                  <a:gd name="T35" fmla="*/ 70 h 72"/>
                  <a:gd name="T36" fmla="*/ 83 w 83"/>
                  <a:gd name="T37" fmla="*/ 6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3" y="67"/>
                    </a:moveTo>
                    <a:cubicBezTo>
                      <a:pt x="83" y="66"/>
                      <a:pt x="82" y="65"/>
                      <a:pt x="81" y="65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lnTo>
                      <a:pt x="8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3"/>
              <p:cNvSpPr>
                <a:spLocks/>
              </p:cNvSpPr>
              <p:nvPr/>
            </p:nvSpPr>
            <p:spPr bwMode="auto">
              <a:xfrm>
                <a:off x="4619888" y="5619708"/>
                <a:ext cx="176213" cy="276225"/>
              </a:xfrm>
              <a:custGeom>
                <a:avLst/>
                <a:gdLst>
                  <a:gd name="T0" fmla="*/ 46 w 47"/>
                  <a:gd name="T1" fmla="*/ 34 h 72"/>
                  <a:gd name="T2" fmla="*/ 6 w 47"/>
                  <a:gd name="T3" fmla="*/ 1 h 72"/>
                  <a:gd name="T4" fmla="*/ 5 w 47"/>
                  <a:gd name="T5" fmla="*/ 0 h 72"/>
                  <a:gd name="T6" fmla="*/ 3 w 47"/>
                  <a:gd name="T7" fmla="*/ 1 h 72"/>
                  <a:gd name="T8" fmla="*/ 1 w 47"/>
                  <a:gd name="T9" fmla="*/ 3 h 72"/>
                  <a:gd name="T10" fmla="*/ 1 w 47"/>
                  <a:gd name="T11" fmla="*/ 6 h 72"/>
                  <a:gd name="T12" fmla="*/ 39 w 47"/>
                  <a:gd name="T13" fmla="*/ 39 h 72"/>
                  <a:gd name="T14" fmla="*/ 39 w 47"/>
                  <a:gd name="T15" fmla="*/ 70 h 72"/>
                  <a:gd name="T16" fmla="*/ 42 w 47"/>
                  <a:gd name="T17" fmla="*/ 72 h 72"/>
                  <a:gd name="T18" fmla="*/ 42 w 47"/>
                  <a:gd name="T19" fmla="*/ 72 h 72"/>
                  <a:gd name="T20" fmla="*/ 45 w 47"/>
                  <a:gd name="T21" fmla="*/ 72 h 72"/>
                  <a:gd name="T22" fmla="*/ 47 w 47"/>
                  <a:gd name="T23" fmla="*/ 70 h 72"/>
                  <a:gd name="T24" fmla="*/ 47 w 47"/>
                  <a:gd name="T25" fmla="*/ 37 h 72"/>
                  <a:gd name="T26" fmla="*/ 46 w 47"/>
                  <a:gd name="T27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72">
                    <a:moveTo>
                      <a:pt x="46" y="34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1"/>
                      <a:pt x="40" y="72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6" y="72"/>
                      <a:pt x="47" y="71"/>
                      <a:pt x="47" y="7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6"/>
                      <a:pt x="47" y="35"/>
                      <a:pt x="46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4"/>
              <p:cNvSpPr>
                <a:spLocks/>
              </p:cNvSpPr>
              <p:nvPr/>
            </p:nvSpPr>
            <p:spPr bwMode="auto">
              <a:xfrm>
                <a:off x="4807213" y="5611771"/>
                <a:ext cx="142875" cy="127000"/>
              </a:xfrm>
              <a:custGeom>
                <a:avLst/>
                <a:gdLst>
                  <a:gd name="T0" fmla="*/ 36 w 38"/>
                  <a:gd name="T1" fmla="*/ 1 h 33"/>
                  <a:gd name="T2" fmla="*/ 34 w 38"/>
                  <a:gd name="T3" fmla="*/ 0 h 33"/>
                  <a:gd name="T4" fmla="*/ 33 w 38"/>
                  <a:gd name="T5" fmla="*/ 1 h 33"/>
                  <a:gd name="T6" fmla="*/ 1 w 38"/>
                  <a:gd name="T7" fmla="*/ 27 h 33"/>
                  <a:gd name="T8" fmla="*/ 1 w 38"/>
                  <a:gd name="T9" fmla="*/ 30 h 33"/>
                  <a:gd name="T10" fmla="*/ 3 w 38"/>
                  <a:gd name="T11" fmla="*/ 33 h 33"/>
                  <a:gd name="T12" fmla="*/ 5 w 38"/>
                  <a:gd name="T13" fmla="*/ 33 h 33"/>
                  <a:gd name="T14" fmla="*/ 6 w 38"/>
                  <a:gd name="T15" fmla="*/ 33 h 33"/>
                  <a:gd name="T16" fmla="*/ 37 w 38"/>
                  <a:gd name="T17" fmla="*/ 6 h 33"/>
                  <a:gd name="T18" fmla="*/ 38 w 38"/>
                  <a:gd name="T19" fmla="*/ 3 h 33"/>
                  <a:gd name="T20" fmla="*/ 36 w 38"/>
                  <a:gd name="T21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3">
                    <a:moveTo>
                      <a:pt x="36" y="1"/>
                    </a:moveTo>
                    <a:cubicBezTo>
                      <a:pt x="36" y="0"/>
                      <a:pt x="35" y="0"/>
                      <a:pt x="34" y="0"/>
                    </a:cubicBezTo>
                    <a:cubicBezTo>
                      <a:pt x="34" y="0"/>
                      <a:pt x="33" y="0"/>
                      <a:pt x="33" y="1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9"/>
                      <a:pt x="1" y="30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3"/>
                      <a:pt x="6" y="33"/>
                      <a:pt x="6" y="33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6"/>
                      <a:pt x="38" y="4"/>
                      <a:pt x="38" y="3"/>
                    </a:cubicBezTo>
                    <a:lnTo>
                      <a:pt x="3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5"/>
              <p:cNvSpPr>
                <a:spLocks/>
              </p:cNvSpPr>
              <p:nvPr/>
            </p:nvSpPr>
            <p:spPr bwMode="auto">
              <a:xfrm>
                <a:off x="5529525" y="5619708"/>
                <a:ext cx="354013" cy="276225"/>
              </a:xfrm>
              <a:custGeom>
                <a:avLst/>
                <a:gdLst>
                  <a:gd name="T0" fmla="*/ 94 w 94"/>
                  <a:gd name="T1" fmla="*/ 70 h 72"/>
                  <a:gd name="T2" fmla="*/ 94 w 94"/>
                  <a:gd name="T3" fmla="*/ 69 h 72"/>
                  <a:gd name="T4" fmla="*/ 94 w 94"/>
                  <a:gd name="T5" fmla="*/ 69 h 72"/>
                  <a:gd name="T6" fmla="*/ 61 w 94"/>
                  <a:gd name="T7" fmla="*/ 8 h 72"/>
                  <a:gd name="T8" fmla="*/ 47 w 94"/>
                  <a:gd name="T9" fmla="*/ 0 h 72"/>
                  <a:gd name="T10" fmla="*/ 33 w 94"/>
                  <a:gd name="T11" fmla="*/ 8 h 72"/>
                  <a:gd name="T12" fmla="*/ 0 w 94"/>
                  <a:gd name="T13" fmla="*/ 69 h 72"/>
                  <a:gd name="T14" fmla="*/ 0 w 94"/>
                  <a:gd name="T15" fmla="*/ 69 h 72"/>
                  <a:gd name="T16" fmla="*/ 0 w 94"/>
                  <a:gd name="T17" fmla="*/ 70 h 72"/>
                  <a:gd name="T18" fmla="*/ 2 w 94"/>
                  <a:gd name="T19" fmla="*/ 72 h 72"/>
                  <a:gd name="T20" fmla="*/ 2 w 94"/>
                  <a:gd name="T21" fmla="*/ 72 h 72"/>
                  <a:gd name="T22" fmla="*/ 2 w 94"/>
                  <a:gd name="T23" fmla="*/ 72 h 72"/>
                  <a:gd name="T24" fmla="*/ 2 w 94"/>
                  <a:gd name="T25" fmla="*/ 72 h 72"/>
                  <a:gd name="T26" fmla="*/ 2 w 94"/>
                  <a:gd name="T27" fmla="*/ 72 h 72"/>
                  <a:gd name="T28" fmla="*/ 4 w 94"/>
                  <a:gd name="T29" fmla="*/ 72 h 72"/>
                  <a:gd name="T30" fmla="*/ 4 w 94"/>
                  <a:gd name="T31" fmla="*/ 72 h 72"/>
                  <a:gd name="T32" fmla="*/ 5 w 94"/>
                  <a:gd name="T33" fmla="*/ 72 h 72"/>
                  <a:gd name="T34" fmla="*/ 6 w 94"/>
                  <a:gd name="T35" fmla="*/ 72 h 72"/>
                  <a:gd name="T36" fmla="*/ 6 w 94"/>
                  <a:gd name="T37" fmla="*/ 71 h 72"/>
                  <a:gd name="T38" fmla="*/ 6 w 94"/>
                  <a:gd name="T39" fmla="*/ 71 h 72"/>
                  <a:gd name="T40" fmla="*/ 40 w 94"/>
                  <a:gd name="T41" fmla="*/ 12 h 72"/>
                  <a:gd name="T42" fmla="*/ 47 w 94"/>
                  <a:gd name="T43" fmla="*/ 7 h 72"/>
                  <a:gd name="T44" fmla="*/ 55 w 94"/>
                  <a:gd name="T45" fmla="*/ 12 h 72"/>
                  <a:gd name="T46" fmla="*/ 88 w 94"/>
                  <a:gd name="T47" fmla="*/ 71 h 72"/>
                  <a:gd name="T48" fmla="*/ 88 w 94"/>
                  <a:gd name="T49" fmla="*/ 71 h 72"/>
                  <a:gd name="T50" fmla="*/ 89 w 94"/>
                  <a:gd name="T51" fmla="*/ 72 h 72"/>
                  <a:gd name="T52" fmla="*/ 89 w 94"/>
                  <a:gd name="T53" fmla="*/ 72 h 72"/>
                  <a:gd name="T54" fmla="*/ 90 w 94"/>
                  <a:gd name="T55" fmla="*/ 72 h 72"/>
                  <a:gd name="T56" fmla="*/ 90 w 94"/>
                  <a:gd name="T57" fmla="*/ 72 h 72"/>
                  <a:gd name="T58" fmla="*/ 92 w 94"/>
                  <a:gd name="T59" fmla="*/ 72 h 72"/>
                  <a:gd name="T60" fmla="*/ 92 w 94"/>
                  <a:gd name="T61" fmla="*/ 72 h 72"/>
                  <a:gd name="T62" fmla="*/ 92 w 94"/>
                  <a:gd name="T63" fmla="*/ 72 h 72"/>
                  <a:gd name="T64" fmla="*/ 92 w 94"/>
                  <a:gd name="T65" fmla="*/ 72 h 72"/>
                  <a:gd name="T66" fmla="*/ 92 w 94"/>
                  <a:gd name="T67" fmla="*/ 72 h 72"/>
                  <a:gd name="T68" fmla="*/ 94 w 94"/>
                  <a:gd name="T6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72">
                    <a:moveTo>
                      <a:pt x="94" y="70"/>
                    </a:moveTo>
                    <a:cubicBezTo>
                      <a:pt x="94" y="70"/>
                      <a:pt x="94" y="69"/>
                      <a:pt x="94" y="69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3" y="67"/>
                      <a:pt x="61" y="8"/>
                      <a:pt x="61" y="8"/>
                    </a:cubicBezTo>
                    <a:cubicBezTo>
                      <a:pt x="58" y="3"/>
                      <a:pt x="53" y="0"/>
                      <a:pt x="47" y="0"/>
                    </a:cubicBezTo>
                    <a:cubicBezTo>
                      <a:pt x="41" y="0"/>
                      <a:pt x="36" y="3"/>
                      <a:pt x="33" y="8"/>
                    </a:cubicBezTo>
                    <a:cubicBezTo>
                      <a:pt x="33" y="8"/>
                      <a:pt x="1" y="67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3" y="72"/>
                      <a:pt x="4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6" y="72"/>
                    </a:cubicBezTo>
                    <a:cubicBezTo>
                      <a:pt x="6" y="72"/>
                      <a:pt x="6" y="72"/>
                      <a:pt x="6" y="71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71"/>
                      <a:pt x="37" y="16"/>
                      <a:pt x="40" y="12"/>
                    </a:cubicBezTo>
                    <a:cubicBezTo>
                      <a:pt x="42" y="8"/>
                      <a:pt x="44" y="7"/>
                      <a:pt x="47" y="7"/>
                    </a:cubicBezTo>
                    <a:cubicBezTo>
                      <a:pt x="50" y="7"/>
                      <a:pt x="52" y="8"/>
                      <a:pt x="55" y="12"/>
                    </a:cubicBezTo>
                    <a:cubicBezTo>
                      <a:pt x="57" y="16"/>
                      <a:pt x="88" y="71"/>
                      <a:pt x="88" y="71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72"/>
                      <a:pt x="88" y="72"/>
                      <a:pt x="89" y="72"/>
                    </a:cubicBezTo>
                    <a:cubicBezTo>
                      <a:pt x="89" y="72"/>
                      <a:pt x="89" y="72"/>
                      <a:pt x="89" y="72"/>
                    </a:cubicBezTo>
                    <a:cubicBezTo>
                      <a:pt x="89" y="72"/>
                      <a:pt x="89" y="72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72"/>
                      <a:pt x="91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4" y="72"/>
                      <a:pt x="94" y="71"/>
                      <a:pt x="9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8600" y="644939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2015 Cylance, Inc.</a:t>
            </a:r>
          </a:p>
        </p:txBody>
      </p:sp>
    </p:spTree>
    <p:extLst>
      <p:ext uri="{BB962C8B-B14F-4D97-AF65-F5344CB8AC3E}">
        <p14:creationId xmlns:p14="http://schemas.microsoft.com/office/powerpoint/2010/main" val="4015512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90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Gotham Book" pitchFamily="50" charset="0"/>
          <a:ea typeface="+mj-ea"/>
          <a:cs typeface="Gotham Book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tham Book" pitchFamily="50" charset="0"/>
          <a:ea typeface="+mn-ea"/>
          <a:cs typeface="Gotham Book" pitchFamily="5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tham Book" pitchFamily="50" charset="0"/>
          <a:ea typeface="+mn-ea"/>
          <a:cs typeface="Gotham Book" pitchFamily="5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tham Book" pitchFamily="50" charset="0"/>
          <a:ea typeface="+mn-ea"/>
          <a:cs typeface="Gotham Book" pitchFamily="5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Book" pitchFamily="50" charset="0"/>
          <a:ea typeface="+mn-ea"/>
          <a:cs typeface="Gotham Book" pitchFamily="5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Book" pitchFamily="50" charset="0"/>
          <a:ea typeface="+mn-ea"/>
          <a:cs typeface="Gotham Book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221" y="1249764"/>
            <a:ext cx="6792829" cy="2387600"/>
          </a:xfrm>
        </p:spPr>
        <p:txBody>
          <a:bodyPr/>
          <a:lstStyle/>
          <a:p>
            <a:r>
              <a:rPr lang="en-US" dirty="0"/>
              <a:t>Bayesian Multivariate Gaussians for Biometric Profiling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Michael </a:t>
            </a:r>
            <a:r>
              <a:rPr lang="en-US" dirty="0" err="1"/>
              <a:t>Wojnowicz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0A907B3-9A3B-014B-8A6D-3AC1A5CE9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7" y="307872"/>
            <a:ext cx="4742881" cy="58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>
            <a:extLst>
              <a:ext uri="{FF2B5EF4-FFF2-40B4-BE49-F238E27FC236}">
                <a16:creationId xmlns:a16="http://schemas.microsoft.com/office/drawing/2014/main" id="{23DD7B7F-391C-B547-9DF2-9E0863BD4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653" y="6417727"/>
            <a:ext cx="3031321" cy="372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Keyboard Component: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1073751" y="6533990"/>
            <a:ext cx="176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2015 Cylance, Inc.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457200" y="6449390"/>
            <a:ext cx="494145" cy="365125"/>
          </a:xfrm>
          <a:prstGeom prst="rect">
            <a:avLst/>
          </a:prstGeom>
        </p:spPr>
        <p:txBody>
          <a:bodyPr/>
          <a:lstStyle/>
          <a:p>
            <a:fld id="{BBAA4A4B-4B7E-405D-9FF7-F1BD45DBFB35}" type="slidenum">
              <a:rPr lang="en-US" smtClean="0"/>
              <a:t>10</a:t>
            </a:fld>
            <a:endParaRPr lang="en-US"/>
          </a:p>
        </p:txBody>
      </p:sp>
      <p:pic>
        <p:nvPicPr>
          <p:cNvPr id="17" name="Picture 12" descr="A picture containing electronics&#10;&#10;Description generated with very high confidence">
            <a:extLst>
              <a:ext uri="{FF2B5EF4-FFF2-40B4-BE49-F238E27FC236}">
                <a16:creationId xmlns:a16="http://schemas.microsoft.com/office/drawing/2014/main" id="{7E6E6291-3894-4713-BA56-1DFC23A6A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132" y="4299856"/>
            <a:ext cx="1851053" cy="1635952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CD516D8-226D-4F87-AD23-A0535E68140F}"/>
              </a:ext>
            </a:extLst>
          </p:cNvPr>
          <p:cNvSpPr txBox="1">
            <a:spLocks/>
          </p:cNvSpPr>
          <p:nvPr/>
        </p:nvSpPr>
        <p:spPr>
          <a:xfrm>
            <a:off x="457200" y="791388"/>
            <a:ext cx="11277600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Scoring new bigrams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77FC0DB-16B0-493B-9B9C-8B7DF4653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63" y="6559584"/>
            <a:ext cx="1876519" cy="23015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CF478E0-4163-2B4E-A81A-AAF5E635996E}"/>
              </a:ext>
            </a:extLst>
          </p:cNvPr>
          <p:cNvGrpSpPr/>
          <p:nvPr/>
        </p:nvGrpSpPr>
        <p:grpSpPr>
          <a:xfrm>
            <a:off x="336200" y="2022216"/>
            <a:ext cx="10601818" cy="1576439"/>
            <a:chOff x="969996" y="1136591"/>
            <a:chExt cx="10601818" cy="15764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0E8584-12CF-3F4D-87AA-786F5743DBC0}"/>
                </a:ext>
              </a:extLst>
            </p:cNvPr>
            <p:cNvSpPr txBox="1"/>
            <p:nvPr/>
          </p:nvSpPr>
          <p:spPr>
            <a:xfrm>
              <a:off x="969996" y="1136591"/>
              <a:ext cx="3753643" cy="1200329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Posterior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Predictive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template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7E524E7-B422-2240-BB6A-C789CBACC7CF}"/>
                </a:ext>
              </a:extLst>
            </p:cNvPr>
            <p:cNvGrpSpPr/>
            <p:nvPr/>
          </p:nvGrpSpPr>
          <p:grpSpPr>
            <a:xfrm>
              <a:off x="4051280" y="1287475"/>
              <a:ext cx="7520534" cy="1425555"/>
              <a:chOff x="1504462" y="1331906"/>
              <a:chExt cx="7520534" cy="142555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527C552-49FD-354E-902E-1E5CF8C67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4462" y="1331906"/>
                <a:ext cx="7520534" cy="1425555"/>
              </a:xfrm>
              <a:prstGeom prst="rect">
                <a:avLst/>
              </a:prstGeom>
            </p:spPr>
          </p:pic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6E891C1F-4FBB-3A4F-A3EE-22FA6E3BDF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8024" y="1951357"/>
                <a:ext cx="2050221" cy="64922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accent2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5"/>
                    </a:solidFill>
                  </a:rPr>
                  <a:t>_______</a:t>
                </a:r>
              </a:p>
              <a:p>
                <a:r>
                  <a:rPr lang="en-US" dirty="0">
                    <a:solidFill>
                      <a:schemeClr val="accent5"/>
                    </a:solidFill>
                  </a:rPr>
                  <a:t>Posterior</a:t>
                </a:r>
              </a:p>
            </p:txBody>
          </p:sp>
          <p:sp>
            <p:nvSpPr>
              <p:cNvPr id="18" name="Text Placeholder 4">
                <a:extLst>
                  <a:ext uri="{FF2B5EF4-FFF2-40B4-BE49-F238E27FC236}">
                    <a16:creationId xmlns:a16="http://schemas.microsoft.com/office/drawing/2014/main" id="{A39126F8-3B5B-034A-959A-9AE2C4DD6D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16328" y="2015159"/>
                <a:ext cx="2141696" cy="55923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accent2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5"/>
                    </a:solidFill>
                  </a:rPr>
                  <a:t>____________</a:t>
                </a:r>
              </a:p>
              <a:p>
                <a:r>
                  <a:rPr lang="en-US" dirty="0">
                    <a:solidFill>
                      <a:schemeClr val="accent5"/>
                    </a:solidFill>
                  </a:rPr>
                  <a:t>     Likelihood</a:t>
                </a:r>
              </a:p>
            </p:txBody>
          </p:sp>
        </p:grp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2883EB2-C9DD-E242-B48D-DB21CE86B1BA}"/>
              </a:ext>
            </a:extLst>
          </p:cNvPr>
          <p:cNvSpPr txBox="1">
            <a:spLocks/>
          </p:cNvSpPr>
          <p:nvPr/>
        </p:nvSpPr>
        <p:spPr>
          <a:xfrm>
            <a:off x="3856478" y="2792551"/>
            <a:ext cx="1629921" cy="611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/>
                </a:solidFill>
              </a:rPr>
              <a:t>_______</a:t>
            </a:r>
          </a:p>
          <a:p>
            <a:r>
              <a:rPr lang="en-US" dirty="0">
                <a:solidFill>
                  <a:schemeClr val="accent5"/>
                </a:solidFill>
              </a:rPr>
              <a:t>Post. Pred</a:t>
            </a:r>
            <a:r>
              <a:rPr lang="en-US" sz="1800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74FED7-4AAF-814A-9A88-F85F034C4F6F}"/>
              </a:ext>
            </a:extLst>
          </p:cNvPr>
          <p:cNvSpPr txBox="1"/>
          <p:nvPr/>
        </p:nvSpPr>
        <p:spPr>
          <a:xfrm>
            <a:off x="1274763" y="5032917"/>
            <a:ext cx="1034587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C8BD34-B975-7340-A8DA-8AF10A62F046}"/>
              </a:ext>
            </a:extLst>
          </p:cNvPr>
          <p:cNvSpPr txBox="1"/>
          <p:nvPr/>
        </p:nvSpPr>
        <p:spPr>
          <a:xfrm>
            <a:off x="1944884" y="4194503"/>
            <a:ext cx="1959162" cy="184665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Here we get a non-central multivariate T distribution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E910D064-0493-E84F-9CEE-5267B4850D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0198" y="6293077"/>
            <a:ext cx="11277600" cy="3815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/>
              <a:t>But still, how do we use this to score new data?</a:t>
            </a:r>
          </a:p>
        </p:txBody>
      </p:sp>
    </p:spTree>
    <p:extLst>
      <p:ext uri="{BB962C8B-B14F-4D97-AF65-F5344CB8AC3E}">
        <p14:creationId xmlns:p14="http://schemas.microsoft.com/office/powerpoint/2010/main" val="551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Keyboard Component 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1073751" y="6533990"/>
            <a:ext cx="176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2015 Cylance, Inc.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457200" y="6449390"/>
            <a:ext cx="494145" cy="365125"/>
          </a:xfrm>
          <a:prstGeom prst="rect">
            <a:avLst/>
          </a:prstGeom>
        </p:spPr>
        <p:txBody>
          <a:bodyPr/>
          <a:lstStyle/>
          <a:p>
            <a:fld id="{BBAA4A4B-4B7E-405D-9FF7-F1BD45DBFB35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D12A508-E14D-417B-A226-DC80EB79C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662" y="882015"/>
            <a:ext cx="11277600" cy="3815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Imagine someone else is sitting and typing at your computer….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9EAFEB-E5D5-4789-8D65-BF9C7752A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4822" y="1595685"/>
            <a:ext cx="5161529" cy="49915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Hypothesis: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User A's profile should score User A's own typing more highly than User B's typing.  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  <a:p>
            <a:pPr lvl="1"/>
            <a:endParaRPr lang="en-US" sz="2000" dirty="0"/>
          </a:p>
          <a:p>
            <a:r>
              <a:rPr lang="en-US" dirty="0">
                <a:solidFill>
                  <a:schemeClr val="accent1"/>
                </a:solidFill>
              </a:rPr>
              <a:t>Method: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Take a user (here, Garret)’s trained keystrokes model.. 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Apply Garret’s model to a hold-out test set of typing from Garret, Jeff, Arthur, and some others. </a:t>
            </a:r>
            <a:endParaRPr lang="en-US" sz="2000" dirty="0"/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2"/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95B07932-9C85-4A6C-A044-DE1F5E3C1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71" y="6587243"/>
            <a:ext cx="1850631" cy="227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2E1478-8DE8-A84B-B406-7C9DEB8B4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1760291"/>
            <a:ext cx="5842000" cy="43815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7B2EEED3-0491-AC4D-82B1-0561B2CDB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653" y="6417727"/>
            <a:ext cx="3031321" cy="3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2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Keyboard Component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1073751" y="6533990"/>
            <a:ext cx="176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2015 Cylance, Inc.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457200" y="6449390"/>
            <a:ext cx="494145" cy="365125"/>
          </a:xfrm>
          <a:prstGeom prst="rect">
            <a:avLst/>
          </a:prstGeom>
        </p:spPr>
        <p:txBody>
          <a:bodyPr/>
          <a:lstStyle/>
          <a:p>
            <a:fld id="{BBAA4A4B-4B7E-405D-9FF7-F1BD45DBFB35}" type="slidenum">
              <a:rPr lang="en-US" smtClean="0"/>
              <a:t>2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0854BA-56B7-4757-95C8-A140150339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439" y="1390650"/>
            <a:ext cx="5850323" cy="478631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Parse</a:t>
            </a:r>
            <a:r>
              <a:rPr lang="en-US" sz="2400" dirty="0">
                <a:solidFill>
                  <a:schemeClr val="bg1"/>
                </a:solidFill>
              </a:rPr>
              <a:t> typing behavior as stream of bigrams</a:t>
            </a:r>
            <a:endParaRPr lang="en-US" sz="2400" dirty="0">
              <a:solidFill>
                <a:srgbClr val="1E1E1E"/>
              </a:solidFill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e.g. "HI AL" -&gt; ("HI", "I[SPACEBAR]", "[SPACEBAR]A", "AL”)</a:t>
            </a:r>
            <a:endParaRPr lang="en-US" sz="2400" dirty="0">
              <a:solidFill>
                <a:srgbClr val="1E1E1E"/>
              </a:solidFill>
            </a:endParaRPr>
          </a:p>
          <a:p>
            <a:r>
              <a:rPr lang="en-US" sz="2400" b="1" dirty="0" err="1">
                <a:solidFill>
                  <a:schemeClr val="bg1"/>
                </a:solidFill>
              </a:rPr>
              <a:t>Vectorize</a:t>
            </a:r>
            <a:r>
              <a:rPr lang="en-US" sz="2400" dirty="0">
                <a:solidFill>
                  <a:srgbClr val="FFFFFF"/>
                </a:solidFill>
              </a:rPr>
              <a:t> the bigrams into duration 3-vectors. For example,  "HI” is represented as: </a:t>
            </a:r>
            <a:endParaRPr lang="en-US" sz="2400" dirty="0"/>
          </a:p>
          <a:p>
            <a:pPr marL="457200" lvl="1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Train </a:t>
            </a:r>
            <a:r>
              <a:rPr lang="en-US" sz="2400" dirty="0">
                <a:solidFill>
                  <a:schemeClr val="bg1"/>
                </a:solidFill>
              </a:rPr>
              <a:t> a model on these vectors. 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Fit distribution of vectors with a Bayesian multivariate normal.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Train separate models for each bigram 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Can be updated online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B82A8CF-8FAD-4A18-A622-787FDA6186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662" y="835679"/>
            <a:ext cx="11277600" cy="3815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From typing to a trained user profile</a:t>
            </a:r>
          </a:p>
        </p:txBody>
      </p:sp>
      <p:pic>
        <p:nvPicPr>
          <p:cNvPr id="4" name="Picture 4" descr="A star in the background&#10;&#10;Description generated with high confidence">
            <a:extLst>
              <a:ext uri="{FF2B5EF4-FFF2-40B4-BE49-F238E27FC236}">
                <a16:creationId xmlns:a16="http://schemas.microsoft.com/office/drawing/2014/main" id="{79E376C8-DB2C-47D7-B394-A8530FEE2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844" y="1995834"/>
            <a:ext cx="4252937" cy="3209231"/>
          </a:xfrm>
          <a:prstGeom prst="rect">
            <a:avLst/>
          </a:prstGeom>
        </p:spPr>
      </p:pic>
      <p:pic>
        <p:nvPicPr>
          <p:cNvPr id="3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CA5F7985-B6C1-4EC7-8B35-8FBBE0327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0" y="3600450"/>
            <a:ext cx="3612828" cy="47577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B6D468DA-B8CF-46DA-BE07-A4AD11BB2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198" y="6562725"/>
            <a:ext cx="1850631" cy="227272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92C04D6-6870-594C-803B-501FA5E1F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653" y="6417727"/>
            <a:ext cx="3031321" cy="3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8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Keyboard Component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1073751" y="6533990"/>
            <a:ext cx="176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2015 Cylance, Inc.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457200" y="6449390"/>
            <a:ext cx="494145" cy="365125"/>
          </a:xfrm>
          <a:prstGeom prst="rect">
            <a:avLst/>
          </a:prstGeom>
        </p:spPr>
        <p:txBody>
          <a:bodyPr/>
          <a:lstStyle/>
          <a:p>
            <a:fld id="{BBAA4A4B-4B7E-405D-9FF7-F1BD45DBFB35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6D468DA-B8CF-46DA-BE07-A4AD11BB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198" y="6562725"/>
            <a:ext cx="1850631" cy="22727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C9AE62-A15B-46D8-B559-6351879229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Training process: An illustration</a:t>
            </a:r>
          </a:p>
        </p:txBody>
      </p:sp>
      <p:pic>
        <p:nvPicPr>
          <p:cNvPr id="13" name="Picture 1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6D36D748-18E8-4BAF-8310-5F26AA9DA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769" y="1612900"/>
            <a:ext cx="6137782" cy="459735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BCE72C71-63AA-9E4A-9DCA-DEF63AAAC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653" y="6417727"/>
            <a:ext cx="3031321" cy="3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6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Normal Inverse Wishart (NIW) Distribution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1073751" y="6533990"/>
            <a:ext cx="176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2015 Cylance, Inc.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457200" y="6449390"/>
            <a:ext cx="494145" cy="365125"/>
          </a:xfrm>
          <a:prstGeom prst="rect">
            <a:avLst/>
          </a:prstGeom>
        </p:spPr>
        <p:txBody>
          <a:bodyPr/>
          <a:lstStyle/>
          <a:p>
            <a:fld id="{BBAA4A4B-4B7E-405D-9FF7-F1BD45DBFB35}" type="slidenum">
              <a:rPr lang="en-US" smtClean="0"/>
              <a:t>4</a:t>
            </a:fld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B82A8CF-8FAD-4A18-A622-787FDA6186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662" y="835679"/>
            <a:ext cx="11277600" cy="3815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 distribution over Multivariate Gaussians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6D468DA-B8CF-46DA-BE07-A4AD11BB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198" y="6562725"/>
            <a:ext cx="1850631" cy="227272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5C694EB-485F-7E4E-9665-C466E12BE240}"/>
              </a:ext>
            </a:extLst>
          </p:cNvPr>
          <p:cNvSpPr/>
          <p:nvPr/>
        </p:nvSpPr>
        <p:spPr>
          <a:xfrm>
            <a:off x="8636457" y="6316040"/>
            <a:ext cx="848752" cy="493369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latin typeface="Gotham Book" pitchFamily="50" charset="0"/>
              <a:cs typeface="Gotham Book" pitchFamily="50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8802C72-F06B-9B47-8803-B11A607C3789}"/>
              </a:ext>
            </a:extLst>
          </p:cNvPr>
          <p:cNvGrpSpPr/>
          <p:nvPr/>
        </p:nvGrpSpPr>
        <p:grpSpPr>
          <a:xfrm>
            <a:off x="5355162" y="3080972"/>
            <a:ext cx="6562590" cy="1733191"/>
            <a:chOff x="457200" y="1638304"/>
            <a:chExt cx="6562590" cy="1733191"/>
          </a:xfrm>
        </p:grpSpPr>
        <p:sp>
          <p:nvSpPr>
            <p:cNvPr id="20" name="Text Placeholder 4">
              <a:extLst>
                <a:ext uri="{FF2B5EF4-FFF2-40B4-BE49-F238E27FC236}">
                  <a16:creationId xmlns:a16="http://schemas.microsoft.com/office/drawing/2014/main" id="{D41EDB0C-14B0-0148-A459-A5FDED675787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1638304"/>
              <a:ext cx="930866" cy="38158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accent2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/>
                <a:t>Density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AE7D787-4ED9-FE40-99EB-70ADE8D36C0C}"/>
                </a:ext>
              </a:extLst>
            </p:cNvPr>
            <p:cNvGrpSpPr/>
            <p:nvPr/>
          </p:nvGrpSpPr>
          <p:grpSpPr>
            <a:xfrm>
              <a:off x="457200" y="2197109"/>
              <a:ext cx="6562590" cy="1174386"/>
              <a:chOff x="117689" y="1550839"/>
              <a:chExt cx="6562590" cy="1174386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E62C8DC-46D4-F344-B58C-6B6E2AC9F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689" y="1554183"/>
                <a:ext cx="6562590" cy="117104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</p:pic>
          <p:sp>
            <p:nvSpPr>
              <p:cNvPr id="3" name="Frame 2">
                <a:extLst>
                  <a:ext uri="{FF2B5EF4-FFF2-40B4-BE49-F238E27FC236}">
                    <a16:creationId xmlns:a16="http://schemas.microsoft.com/office/drawing/2014/main" id="{418CB76A-E750-D240-A996-349EDEAC303C}"/>
                  </a:ext>
                </a:extLst>
              </p:cNvPr>
              <p:cNvSpPr/>
              <p:nvPr/>
            </p:nvSpPr>
            <p:spPr>
              <a:xfrm>
                <a:off x="1837114" y="1550839"/>
                <a:ext cx="2334053" cy="476418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dirty="0">
                  <a:solidFill>
                    <a:schemeClr val="tx1"/>
                  </a:solidFill>
                  <a:latin typeface="Gotham Book" pitchFamily="50" charset="0"/>
                  <a:cs typeface="Gotham Book" pitchFamily="50" charset="0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C70ECE4-5040-0A44-B565-06E73DC10CC1}"/>
              </a:ext>
            </a:extLst>
          </p:cNvPr>
          <p:cNvGrpSpPr/>
          <p:nvPr/>
        </p:nvGrpSpPr>
        <p:grpSpPr>
          <a:xfrm>
            <a:off x="-124289" y="1461918"/>
            <a:ext cx="5180341" cy="5170034"/>
            <a:chOff x="6491260" y="772604"/>
            <a:chExt cx="5787729" cy="6017393"/>
          </a:xfrm>
        </p:grpSpPr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84B311D7-2339-8948-B303-FC5ED589F3AD}"/>
                </a:ext>
              </a:extLst>
            </p:cNvPr>
            <p:cNvSpPr txBox="1">
              <a:spLocks/>
            </p:cNvSpPr>
            <p:nvPr/>
          </p:nvSpPr>
          <p:spPr>
            <a:xfrm>
              <a:off x="8722492" y="772604"/>
              <a:ext cx="1134950" cy="38158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accent2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/>
                <a:t>Samples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 Placeholder 4">
                  <a:extLst>
                    <a:ext uri="{FF2B5EF4-FFF2-40B4-BE49-F238E27FC236}">
                      <a16:creationId xmlns:a16="http://schemas.microsoft.com/office/drawing/2014/main" id="{1A037C93-A40F-1941-AB07-B99D0FC653A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526737" y="4679051"/>
                  <a:ext cx="1752252" cy="48577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accent2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800" b="0" dirty="0">
                    <a:solidFill>
                      <a:srgbClr val="FF0000"/>
                    </a:solidFill>
                  </a:endParaRPr>
                </a:p>
                <a:p>
                  <a:endParaRPr lang="en-US" sz="1800" dirty="0"/>
                </a:p>
              </p:txBody>
            </p:sp>
          </mc:Choice>
          <mc:Fallback xmlns="">
            <p:sp>
              <p:nvSpPr>
                <p:cNvPr id="38" name="Text Placeholder 4">
                  <a:extLst>
                    <a:ext uri="{FF2B5EF4-FFF2-40B4-BE49-F238E27FC236}">
                      <a16:creationId xmlns:a16="http://schemas.microsoft.com/office/drawing/2014/main" id="{1A037C93-A40F-1941-AB07-B99D0FC65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6737" y="4679051"/>
                  <a:ext cx="1752252" cy="485778"/>
                </a:xfrm>
                <a:prstGeom prst="rect">
                  <a:avLst/>
                </a:prstGeom>
                <a:blipFill>
                  <a:blip r:embed="rId5"/>
                  <a:stretch>
                    <a:fillRect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 Placeholder 4">
                  <a:extLst>
                    <a:ext uri="{FF2B5EF4-FFF2-40B4-BE49-F238E27FC236}">
                      <a16:creationId xmlns:a16="http://schemas.microsoft.com/office/drawing/2014/main" id="{CA08AA88-4E6C-084C-9364-9EFF8ECFE2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66674" y="1883287"/>
                  <a:ext cx="1752252" cy="48577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accent2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44" name="Text Placeholder 4">
                  <a:extLst>
                    <a:ext uri="{FF2B5EF4-FFF2-40B4-BE49-F238E27FC236}">
                      <a16:creationId xmlns:a16="http://schemas.microsoft.com/office/drawing/2014/main" id="{CA08AA88-4E6C-084C-9364-9EFF8ECFE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6674" y="1883287"/>
                  <a:ext cx="1752252" cy="485778"/>
                </a:xfrm>
                <a:prstGeom prst="rect">
                  <a:avLst/>
                </a:prstGeom>
                <a:blipFill>
                  <a:blip r:embed="rId6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 Placeholder 4">
                  <a:extLst>
                    <a:ext uri="{FF2B5EF4-FFF2-40B4-BE49-F238E27FC236}">
                      <a16:creationId xmlns:a16="http://schemas.microsoft.com/office/drawing/2014/main" id="{39F11561-206E-4143-BBF8-F211079CA2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91260" y="2086267"/>
                  <a:ext cx="1752252" cy="48577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accent2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45" name="Text Placeholder 4">
                  <a:extLst>
                    <a:ext uri="{FF2B5EF4-FFF2-40B4-BE49-F238E27FC236}">
                      <a16:creationId xmlns:a16="http://schemas.microsoft.com/office/drawing/2014/main" id="{39F11561-206E-4143-BBF8-F211079CA2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1260" y="2086267"/>
                  <a:ext cx="1752252" cy="485778"/>
                </a:xfrm>
                <a:prstGeom prst="rect">
                  <a:avLst/>
                </a:prstGeom>
                <a:blipFill>
                  <a:blip r:embed="rId7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 Placeholder 4">
                  <a:extLst>
                    <a:ext uri="{FF2B5EF4-FFF2-40B4-BE49-F238E27FC236}">
                      <a16:creationId xmlns:a16="http://schemas.microsoft.com/office/drawing/2014/main" id="{53E77B94-621B-8B41-92B3-F807C1FFC4C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91260" y="4809813"/>
                  <a:ext cx="1752252" cy="48577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accent2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 Placeholder 4">
                  <a:extLst>
                    <a:ext uri="{FF2B5EF4-FFF2-40B4-BE49-F238E27FC236}">
                      <a16:creationId xmlns:a16="http://schemas.microsoft.com/office/drawing/2014/main" id="{53E77B94-621B-8B41-92B3-F807C1FFC4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1260" y="4809813"/>
                  <a:ext cx="1752252" cy="485778"/>
                </a:xfrm>
                <a:prstGeom prst="rect">
                  <a:avLst/>
                </a:prstGeom>
                <a:blipFill>
                  <a:blip r:embed="rId8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1DA226F-3FEF-0D41-91AB-96E9E362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692135" y="3985451"/>
              <a:ext cx="1533736" cy="2804546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AB4AD91-E639-8349-8316-317995411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375913" y="4051119"/>
              <a:ext cx="1723627" cy="2731511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B0C2D40-A45A-A04E-B8DF-E01D6DC06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236" y="1152489"/>
              <a:ext cx="1548343" cy="2643869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B4D5B48-F5CB-C448-B467-1EFCA556B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7429" y="1144567"/>
              <a:ext cx="1562950" cy="2629262"/>
            </a:xfrm>
            <a:prstGeom prst="rect">
              <a:avLst/>
            </a:prstGeom>
          </p:spPr>
        </p:pic>
      </p:grp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F032BBED-D561-ED46-8F62-4589300A20E8}"/>
              </a:ext>
            </a:extLst>
          </p:cNvPr>
          <p:cNvSpPr txBox="1">
            <a:spLocks/>
          </p:cNvSpPr>
          <p:nvPr/>
        </p:nvSpPr>
        <p:spPr>
          <a:xfrm>
            <a:off x="5815760" y="5132410"/>
            <a:ext cx="2332721" cy="447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Why bother?</a:t>
            </a:r>
          </a:p>
        </p:txBody>
      </p:sp>
    </p:spTree>
    <p:extLst>
      <p:ext uri="{BB962C8B-B14F-4D97-AF65-F5344CB8AC3E}">
        <p14:creationId xmlns:p14="http://schemas.microsoft.com/office/powerpoint/2010/main" val="107150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Normal Inverse Wishart (NIW) Distribution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1073751" y="6533990"/>
            <a:ext cx="176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2015 Cylance, Inc.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457200" y="6449390"/>
            <a:ext cx="494145" cy="365125"/>
          </a:xfrm>
          <a:prstGeom prst="rect">
            <a:avLst/>
          </a:prstGeom>
        </p:spPr>
        <p:txBody>
          <a:bodyPr/>
          <a:lstStyle/>
          <a:p>
            <a:fld id="{BBAA4A4B-4B7E-405D-9FF7-F1BD45DBFB35}" type="slidenum">
              <a:rPr lang="en-US" smtClean="0"/>
              <a:t>5</a:t>
            </a:fld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B82A8CF-8FAD-4A18-A622-787FDA6186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662" y="835679"/>
            <a:ext cx="11277600" cy="3815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 distribution over Multivariate Gaussians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6D468DA-B8CF-46DA-BE07-A4AD11BB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198" y="6562725"/>
            <a:ext cx="1850631" cy="227272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5C694EB-485F-7E4E-9665-C466E12BE240}"/>
              </a:ext>
            </a:extLst>
          </p:cNvPr>
          <p:cNvSpPr/>
          <p:nvPr/>
        </p:nvSpPr>
        <p:spPr>
          <a:xfrm>
            <a:off x="8636457" y="6316040"/>
            <a:ext cx="848752" cy="493369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latin typeface="Gotham Book" pitchFamily="50" charset="0"/>
              <a:cs typeface="Gotham Book" pitchFamily="50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8802C72-F06B-9B47-8803-B11A607C3789}"/>
              </a:ext>
            </a:extLst>
          </p:cNvPr>
          <p:cNvGrpSpPr/>
          <p:nvPr/>
        </p:nvGrpSpPr>
        <p:grpSpPr>
          <a:xfrm>
            <a:off x="5355162" y="3080972"/>
            <a:ext cx="6562590" cy="1733191"/>
            <a:chOff x="457200" y="1638304"/>
            <a:chExt cx="6562590" cy="1733191"/>
          </a:xfrm>
        </p:grpSpPr>
        <p:sp>
          <p:nvSpPr>
            <p:cNvPr id="20" name="Text Placeholder 4">
              <a:extLst>
                <a:ext uri="{FF2B5EF4-FFF2-40B4-BE49-F238E27FC236}">
                  <a16:creationId xmlns:a16="http://schemas.microsoft.com/office/drawing/2014/main" id="{D41EDB0C-14B0-0148-A459-A5FDED675787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1638304"/>
              <a:ext cx="930866" cy="38158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accent2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/>
                <a:t>Density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AE7D787-4ED9-FE40-99EB-70ADE8D36C0C}"/>
                </a:ext>
              </a:extLst>
            </p:cNvPr>
            <p:cNvGrpSpPr/>
            <p:nvPr/>
          </p:nvGrpSpPr>
          <p:grpSpPr>
            <a:xfrm>
              <a:off x="457200" y="2197109"/>
              <a:ext cx="6562590" cy="1174386"/>
              <a:chOff x="117689" y="1550839"/>
              <a:chExt cx="6562590" cy="1174386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E62C8DC-46D4-F344-B58C-6B6E2AC9F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689" y="1554183"/>
                <a:ext cx="6562590" cy="117104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</p:pic>
          <p:sp>
            <p:nvSpPr>
              <p:cNvPr id="3" name="Frame 2">
                <a:extLst>
                  <a:ext uri="{FF2B5EF4-FFF2-40B4-BE49-F238E27FC236}">
                    <a16:creationId xmlns:a16="http://schemas.microsoft.com/office/drawing/2014/main" id="{418CB76A-E750-D240-A996-349EDEAC303C}"/>
                  </a:ext>
                </a:extLst>
              </p:cNvPr>
              <p:cNvSpPr/>
              <p:nvPr/>
            </p:nvSpPr>
            <p:spPr>
              <a:xfrm>
                <a:off x="1837114" y="1550839"/>
                <a:ext cx="2334053" cy="476418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dirty="0">
                  <a:solidFill>
                    <a:schemeClr val="tx1"/>
                  </a:solidFill>
                  <a:latin typeface="Gotham Book" pitchFamily="50" charset="0"/>
                  <a:cs typeface="Gotham Book" pitchFamily="50" charset="0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C70ECE4-5040-0A44-B565-06E73DC10CC1}"/>
              </a:ext>
            </a:extLst>
          </p:cNvPr>
          <p:cNvGrpSpPr/>
          <p:nvPr/>
        </p:nvGrpSpPr>
        <p:grpSpPr>
          <a:xfrm>
            <a:off x="-124289" y="1461918"/>
            <a:ext cx="5180341" cy="5170034"/>
            <a:chOff x="6491260" y="772604"/>
            <a:chExt cx="5787729" cy="6017393"/>
          </a:xfrm>
        </p:grpSpPr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84B311D7-2339-8948-B303-FC5ED589F3AD}"/>
                </a:ext>
              </a:extLst>
            </p:cNvPr>
            <p:cNvSpPr txBox="1">
              <a:spLocks/>
            </p:cNvSpPr>
            <p:nvPr/>
          </p:nvSpPr>
          <p:spPr>
            <a:xfrm>
              <a:off x="8722492" y="772604"/>
              <a:ext cx="1134950" cy="38158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accent2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/>
                <a:t>Samples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 Placeholder 4">
                  <a:extLst>
                    <a:ext uri="{FF2B5EF4-FFF2-40B4-BE49-F238E27FC236}">
                      <a16:creationId xmlns:a16="http://schemas.microsoft.com/office/drawing/2014/main" id="{1A037C93-A40F-1941-AB07-B99D0FC653A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526737" y="4679051"/>
                  <a:ext cx="1752252" cy="48577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accent2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800" b="0" dirty="0">
                    <a:solidFill>
                      <a:srgbClr val="FF0000"/>
                    </a:solidFill>
                  </a:endParaRPr>
                </a:p>
                <a:p>
                  <a:endParaRPr lang="en-US" sz="1800" dirty="0"/>
                </a:p>
              </p:txBody>
            </p:sp>
          </mc:Choice>
          <mc:Fallback xmlns="">
            <p:sp>
              <p:nvSpPr>
                <p:cNvPr id="38" name="Text Placeholder 4">
                  <a:extLst>
                    <a:ext uri="{FF2B5EF4-FFF2-40B4-BE49-F238E27FC236}">
                      <a16:creationId xmlns:a16="http://schemas.microsoft.com/office/drawing/2014/main" id="{1A037C93-A40F-1941-AB07-B99D0FC65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6737" y="4679051"/>
                  <a:ext cx="1752252" cy="485778"/>
                </a:xfrm>
                <a:prstGeom prst="rect">
                  <a:avLst/>
                </a:prstGeom>
                <a:blipFill>
                  <a:blip r:embed="rId5"/>
                  <a:stretch>
                    <a:fillRect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 Placeholder 4">
                  <a:extLst>
                    <a:ext uri="{FF2B5EF4-FFF2-40B4-BE49-F238E27FC236}">
                      <a16:creationId xmlns:a16="http://schemas.microsoft.com/office/drawing/2014/main" id="{CA08AA88-4E6C-084C-9364-9EFF8ECFE2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66674" y="1883287"/>
                  <a:ext cx="1752252" cy="48577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accent2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44" name="Text Placeholder 4">
                  <a:extLst>
                    <a:ext uri="{FF2B5EF4-FFF2-40B4-BE49-F238E27FC236}">
                      <a16:creationId xmlns:a16="http://schemas.microsoft.com/office/drawing/2014/main" id="{CA08AA88-4E6C-084C-9364-9EFF8ECFE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6674" y="1883287"/>
                  <a:ext cx="1752252" cy="485778"/>
                </a:xfrm>
                <a:prstGeom prst="rect">
                  <a:avLst/>
                </a:prstGeom>
                <a:blipFill>
                  <a:blip r:embed="rId6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 Placeholder 4">
                  <a:extLst>
                    <a:ext uri="{FF2B5EF4-FFF2-40B4-BE49-F238E27FC236}">
                      <a16:creationId xmlns:a16="http://schemas.microsoft.com/office/drawing/2014/main" id="{39F11561-206E-4143-BBF8-F211079CA2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91260" y="2086267"/>
                  <a:ext cx="1752252" cy="48577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accent2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45" name="Text Placeholder 4">
                  <a:extLst>
                    <a:ext uri="{FF2B5EF4-FFF2-40B4-BE49-F238E27FC236}">
                      <a16:creationId xmlns:a16="http://schemas.microsoft.com/office/drawing/2014/main" id="{39F11561-206E-4143-BBF8-F211079CA2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1260" y="2086267"/>
                  <a:ext cx="1752252" cy="485778"/>
                </a:xfrm>
                <a:prstGeom prst="rect">
                  <a:avLst/>
                </a:prstGeom>
                <a:blipFill>
                  <a:blip r:embed="rId7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 Placeholder 4">
                  <a:extLst>
                    <a:ext uri="{FF2B5EF4-FFF2-40B4-BE49-F238E27FC236}">
                      <a16:creationId xmlns:a16="http://schemas.microsoft.com/office/drawing/2014/main" id="{53E77B94-621B-8B41-92B3-F807C1FFC4C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91260" y="4809813"/>
                  <a:ext cx="1752252" cy="48577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accent2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 Placeholder 4">
                  <a:extLst>
                    <a:ext uri="{FF2B5EF4-FFF2-40B4-BE49-F238E27FC236}">
                      <a16:creationId xmlns:a16="http://schemas.microsoft.com/office/drawing/2014/main" id="{53E77B94-621B-8B41-92B3-F807C1FFC4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1260" y="4809813"/>
                  <a:ext cx="1752252" cy="485778"/>
                </a:xfrm>
                <a:prstGeom prst="rect">
                  <a:avLst/>
                </a:prstGeom>
                <a:blipFill>
                  <a:blip r:embed="rId8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1DA226F-3FEF-0D41-91AB-96E9E362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692135" y="3985451"/>
              <a:ext cx="1533736" cy="2804546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AB4AD91-E639-8349-8316-317995411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375913" y="4051119"/>
              <a:ext cx="1723627" cy="2731511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B0C2D40-A45A-A04E-B8DF-E01D6DC06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236" y="1152489"/>
              <a:ext cx="1548343" cy="2643869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B4D5B48-F5CB-C448-B467-1EFCA556B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7429" y="1144567"/>
              <a:ext cx="1562950" cy="2629262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9ED71CE-2E6E-7A48-823E-3A5849FB270B}"/>
              </a:ext>
            </a:extLst>
          </p:cNvPr>
          <p:cNvSpPr/>
          <p:nvPr/>
        </p:nvSpPr>
        <p:spPr>
          <a:xfrm>
            <a:off x="5638800" y="5579883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ML estimates of (high-dim) covariance matrices have large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Spherical prior provides 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Posterior asymptotically concentrates around maximum likelihood (ML)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F032BBED-D561-ED46-8F62-4589300A20E8}"/>
              </a:ext>
            </a:extLst>
          </p:cNvPr>
          <p:cNvSpPr txBox="1">
            <a:spLocks/>
          </p:cNvSpPr>
          <p:nvPr/>
        </p:nvSpPr>
        <p:spPr>
          <a:xfrm>
            <a:off x="5815760" y="5132410"/>
            <a:ext cx="2332721" cy="447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219349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Normal Inverse Wishart (NIW)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1073751" y="6533990"/>
            <a:ext cx="176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2015 Cylance, Inc.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457200" y="6449390"/>
            <a:ext cx="494145" cy="365125"/>
          </a:xfrm>
          <a:prstGeom prst="rect">
            <a:avLst/>
          </a:prstGeom>
        </p:spPr>
        <p:txBody>
          <a:bodyPr/>
          <a:lstStyle/>
          <a:p>
            <a:fld id="{BBAA4A4B-4B7E-405D-9FF7-F1BD45DBFB35}" type="slidenum">
              <a:rPr lang="en-US" smtClean="0"/>
              <a:t>6</a:t>
            </a:fld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B82A8CF-8FAD-4A18-A622-787FDA6186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662" y="835679"/>
            <a:ext cx="11277600" cy="3815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 conjugate prior distribution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6D468DA-B8CF-46DA-BE07-A4AD11BB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198" y="6562725"/>
            <a:ext cx="1850631" cy="2272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BBDFEC-4825-8E4D-B73B-C6C84D5C9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7" y="2255009"/>
            <a:ext cx="3497730" cy="693684"/>
          </a:xfrm>
          <a:prstGeom prst="rect">
            <a:avLst/>
          </a:prstGeo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409301F-0753-234F-8BBE-6B8BD2FE8BC7}"/>
              </a:ext>
            </a:extLst>
          </p:cNvPr>
          <p:cNvSpPr txBox="1">
            <a:spLocks/>
          </p:cNvSpPr>
          <p:nvPr/>
        </p:nvSpPr>
        <p:spPr>
          <a:xfrm>
            <a:off x="362492" y="2465363"/>
            <a:ext cx="1062868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5"/>
                </a:solidFill>
              </a:rPr>
              <a:t>_______Posterior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55C7BF1-427E-4B48-ABDA-2048357470A8}"/>
              </a:ext>
            </a:extLst>
          </p:cNvPr>
          <p:cNvSpPr txBox="1">
            <a:spLocks/>
          </p:cNvSpPr>
          <p:nvPr/>
        </p:nvSpPr>
        <p:spPr>
          <a:xfrm>
            <a:off x="1696346" y="2448117"/>
            <a:ext cx="1165216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5"/>
                </a:solidFill>
              </a:rPr>
              <a:t>________Likelihood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0B29363A-FA1B-EC45-882D-6523212990F1}"/>
              </a:ext>
            </a:extLst>
          </p:cNvPr>
          <p:cNvSpPr txBox="1">
            <a:spLocks/>
          </p:cNvSpPr>
          <p:nvPr/>
        </p:nvSpPr>
        <p:spPr>
          <a:xfrm>
            <a:off x="2854730" y="2448117"/>
            <a:ext cx="1165216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5"/>
                </a:solidFill>
              </a:rPr>
              <a:t>____</a:t>
            </a:r>
          </a:p>
          <a:p>
            <a:r>
              <a:rPr lang="en-US" sz="1800" dirty="0">
                <a:solidFill>
                  <a:schemeClr val="accent5"/>
                </a:solidFill>
              </a:rPr>
              <a:t>Prior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6D71A9BA-9BB7-F647-A63E-F52E9BEBC003}"/>
              </a:ext>
            </a:extLst>
          </p:cNvPr>
          <p:cNvSpPr txBox="1">
            <a:spLocks/>
          </p:cNvSpPr>
          <p:nvPr/>
        </p:nvSpPr>
        <p:spPr>
          <a:xfrm>
            <a:off x="488723" y="2971541"/>
            <a:ext cx="666726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NIW</a:t>
            </a:r>
            <a:endParaRPr lang="en-US" sz="1800" dirty="0">
              <a:solidFill>
                <a:schemeClr val="accent5"/>
              </a:solidFill>
            </a:endParaRP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880C443-86B7-E644-B27F-DF70875CEA43}"/>
              </a:ext>
            </a:extLst>
          </p:cNvPr>
          <p:cNvSpPr txBox="1">
            <a:spLocks/>
          </p:cNvSpPr>
          <p:nvPr/>
        </p:nvSpPr>
        <p:spPr>
          <a:xfrm>
            <a:off x="2854730" y="2977428"/>
            <a:ext cx="666726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NIW</a:t>
            </a:r>
            <a:endParaRPr lang="en-US" sz="1800" dirty="0">
              <a:solidFill>
                <a:schemeClr val="accent5"/>
              </a:solidFill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587726A0-9EDA-F545-B679-71BBE32A061C}"/>
              </a:ext>
            </a:extLst>
          </p:cNvPr>
          <p:cNvSpPr txBox="1">
            <a:spLocks/>
          </p:cNvSpPr>
          <p:nvPr/>
        </p:nvSpPr>
        <p:spPr>
          <a:xfrm>
            <a:off x="2038411" y="2977428"/>
            <a:ext cx="666726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MVN</a:t>
            </a:r>
            <a:endParaRPr lang="en-US" sz="1800" dirty="0">
              <a:solidFill>
                <a:schemeClr val="accent5"/>
              </a:solidFill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944E00C-C7AF-1F4E-A93C-9DABFBD2C2C3}"/>
              </a:ext>
            </a:extLst>
          </p:cNvPr>
          <p:cNvSpPr txBox="1">
            <a:spLocks/>
          </p:cNvSpPr>
          <p:nvPr/>
        </p:nvSpPr>
        <p:spPr>
          <a:xfrm>
            <a:off x="373900" y="1630851"/>
            <a:ext cx="1816161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Conjugate prior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 Placeholder 4">
                <a:extLst>
                  <a:ext uri="{FF2B5EF4-FFF2-40B4-BE49-F238E27FC236}">
                    <a16:creationId xmlns:a16="http://schemas.microsoft.com/office/drawing/2014/main" id="{C0636332-0DED-E54A-AB12-9AC775C68C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8807" y="1905030"/>
                <a:ext cx="2995156" cy="38158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accent2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>
                    <a:solidFill>
                      <a:schemeClr val="bg1"/>
                    </a:solidFill>
                  </a:rPr>
                  <a:t>Given data X and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params</a:t>
                </a:r>
                <a:r>
                  <a:rPr lang="en-US" sz="14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43" name="Text Placeholder 4">
                <a:extLst>
                  <a:ext uri="{FF2B5EF4-FFF2-40B4-BE49-F238E27FC236}">
                    <a16:creationId xmlns:a16="http://schemas.microsoft.com/office/drawing/2014/main" id="{C0636332-0DED-E54A-AB12-9AC775C68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07" y="1905030"/>
                <a:ext cx="2995156" cy="381584"/>
              </a:xfrm>
              <a:prstGeom prst="rect">
                <a:avLst/>
              </a:prstGeom>
              <a:blipFill>
                <a:blip r:embed="rId5"/>
                <a:stretch>
                  <a:fillRect l="-847"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75C694EB-485F-7E4E-9665-C466E12BE240}"/>
              </a:ext>
            </a:extLst>
          </p:cNvPr>
          <p:cNvSpPr/>
          <p:nvPr/>
        </p:nvSpPr>
        <p:spPr>
          <a:xfrm>
            <a:off x="8539475" y="6316040"/>
            <a:ext cx="848752" cy="493369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latin typeface="Gotham Book" pitchFamily="50" charset="0"/>
              <a:cs typeface="Gotham Book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CC2FA-9958-D64E-A99C-01F816D2E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07" y="4231149"/>
            <a:ext cx="5290959" cy="2302842"/>
          </a:xfrm>
          <a:prstGeom prst="rect">
            <a:avLst/>
          </a:prstGeom>
        </p:spPr>
      </p:pic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A769DE2A-802B-6A4E-8209-30BD511D31F5}"/>
              </a:ext>
            </a:extLst>
          </p:cNvPr>
          <p:cNvSpPr txBox="1">
            <a:spLocks/>
          </p:cNvSpPr>
          <p:nvPr/>
        </p:nvSpPr>
        <p:spPr>
          <a:xfrm>
            <a:off x="422768" y="3823383"/>
            <a:ext cx="4204649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Conjugate updates  (to hyperparameters)</a:t>
            </a: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C2F44B4F-691D-E54C-90A4-302B2C6A0CFE}"/>
              </a:ext>
            </a:extLst>
          </p:cNvPr>
          <p:cNvSpPr/>
          <p:nvPr/>
        </p:nvSpPr>
        <p:spPr>
          <a:xfrm>
            <a:off x="373900" y="4225261"/>
            <a:ext cx="2331237" cy="1262162"/>
          </a:xfrm>
          <a:prstGeom prst="frame">
            <a:avLst>
              <a:gd name="adj1" fmla="val 5650"/>
            </a:avLst>
          </a:prstGeom>
          <a:solidFill>
            <a:srgbClr val="00F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  <a:latin typeface="Gotham Book" pitchFamily="50" charset="0"/>
              <a:cs typeface="Gotham Book" pitchFamily="50" charset="0"/>
            </a:endParaRP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09257F39-B283-1A4D-8DF1-C0DFF10C3B15}"/>
              </a:ext>
            </a:extLst>
          </p:cNvPr>
          <p:cNvSpPr txBox="1">
            <a:spLocks/>
          </p:cNvSpPr>
          <p:nvPr/>
        </p:nvSpPr>
        <p:spPr>
          <a:xfrm>
            <a:off x="5828970" y="3809153"/>
            <a:ext cx="2332721" cy="447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So what?</a:t>
            </a:r>
          </a:p>
        </p:txBody>
      </p:sp>
    </p:spTree>
    <p:extLst>
      <p:ext uri="{BB962C8B-B14F-4D97-AF65-F5344CB8AC3E}">
        <p14:creationId xmlns:p14="http://schemas.microsoft.com/office/powerpoint/2010/main" val="157939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/>
      <p:bldP spid="39" grpId="0"/>
      <p:bldP spid="45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Normal Inverse Wishart (NIW)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1073751" y="6533990"/>
            <a:ext cx="176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2015 Cylance, Inc.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457200" y="6449390"/>
            <a:ext cx="494145" cy="365125"/>
          </a:xfrm>
          <a:prstGeom prst="rect">
            <a:avLst/>
          </a:prstGeom>
        </p:spPr>
        <p:txBody>
          <a:bodyPr/>
          <a:lstStyle/>
          <a:p>
            <a:fld id="{BBAA4A4B-4B7E-405D-9FF7-F1BD45DBFB35}" type="slidenum">
              <a:rPr lang="en-US" smtClean="0"/>
              <a:t>7</a:t>
            </a:fld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B82A8CF-8FAD-4A18-A622-787FDA6186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662" y="835679"/>
            <a:ext cx="11277600" cy="3815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 conjugate prior distribution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6D468DA-B8CF-46DA-BE07-A4AD11BB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198" y="6562725"/>
            <a:ext cx="1850631" cy="2272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BBDFEC-4825-8E4D-B73B-C6C84D5C9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7" y="2255009"/>
            <a:ext cx="3497730" cy="693684"/>
          </a:xfrm>
          <a:prstGeom prst="rect">
            <a:avLst/>
          </a:prstGeo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409301F-0753-234F-8BBE-6B8BD2FE8BC7}"/>
              </a:ext>
            </a:extLst>
          </p:cNvPr>
          <p:cNvSpPr txBox="1">
            <a:spLocks/>
          </p:cNvSpPr>
          <p:nvPr/>
        </p:nvSpPr>
        <p:spPr>
          <a:xfrm>
            <a:off x="362492" y="2465363"/>
            <a:ext cx="1062868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5"/>
                </a:solidFill>
              </a:rPr>
              <a:t>_______Posterior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55C7BF1-427E-4B48-ABDA-2048357470A8}"/>
              </a:ext>
            </a:extLst>
          </p:cNvPr>
          <p:cNvSpPr txBox="1">
            <a:spLocks/>
          </p:cNvSpPr>
          <p:nvPr/>
        </p:nvSpPr>
        <p:spPr>
          <a:xfrm>
            <a:off x="1696346" y="2448117"/>
            <a:ext cx="1165216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5"/>
                </a:solidFill>
              </a:rPr>
              <a:t>________Likelihood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0B29363A-FA1B-EC45-882D-6523212990F1}"/>
              </a:ext>
            </a:extLst>
          </p:cNvPr>
          <p:cNvSpPr txBox="1">
            <a:spLocks/>
          </p:cNvSpPr>
          <p:nvPr/>
        </p:nvSpPr>
        <p:spPr>
          <a:xfrm>
            <a:off x="2854730" y="2448117"/>
            <a:ext cx="1165216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5"/>
                </a:solidFill>
              </a:rPr>
              <a:t>____</a:t>
            </a:r>
          </a:p>
          <a:p>
            <a:r>
              <a:rPr lang="en-US" sz="1800" dirty="0">
                <a:solidFill>
                  <a:schemeClr val="accent5"/>
                </a:solidFill>
              </a:rPr>
              <a:t>Prior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6D71A9BA-9BB7-F647-A63E-F52E9BEBC003}"/>
              </a:ext>
            </a:extLst>
          </p:cNvPr>
          <p:cNvSpPr txBox="1">
            <a:spLocks/>
          </p:cNvSpPr>
          <p:nvPr/>
        </p:nvSpPr>
        <p:spPr>
          <a:xfrm>
            <a:off x="488723" y="2971541"/>
            <a:ext cx="666726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NIW</a:t>
            </a:r>
            <a:endParaRPr lang="en-US" sz="1800" dirty="0">
              <a:solidFill>
                <a:schemeClr val="accent5"/>
              </a:solidFill>
            </a:endParaRP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880C443-86B7-E644-B27F-DF70875CEA43}"/>
              </a:ext>
            </a:extLst>
          </p:cNvPr>
          <p:cNvSpPr txBox="1">
            <a:spLocks/>
          </p:cNvSpPr>
          <p:nvPr/>
        </p:nvSpPr>
        <p:spPr>
          <a:xfrm>
            <a:off x="2854730" y="2977428"/>
            <a:ext cx="666726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NIW</a:t>
            </a:r>
            <a:endParaRPr lang="en-US" sz="1800" dirty="0">
              <a:solidFill>
                <a:schemeClr val="accent5"/>
              </a:solidFill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587726A0-9EDA-F545-B679-71BBE32A061C}"/>
              </a:ext>
            </a:extLst>
          </p:cNvPr>
          <p:cNvSpPr txBox="1">
            <a:spLocks/>
          </p:cNvSpPr>
          <p:nvPr/>
        </p:nvSpPr>
        <p:spPr>
          <a:xfrm>
            <a:off x="2038411" y="2977428"/>
            <a:ext cx="666726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MVN</a:t>
            </a:r>
            <a:endParaRPr lang="en-US" sz="1800" dirty="0">
              <a:solidFill>
                <a:schemeClr val="accent5"/>
              </a:solidFill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944E00C-C7AF-1F4E-A93C-9DABFBD2C2C3}"/>
              </a:ext>
            </a:extLst>
          </p:cNvPr>
          <p:cNvSpPr txBox="1">
            <a:spLocks/>
          </p:cNvSpPr>
          <p:nvPr/>
        </p:nvSpPr>
        <p:spPr>
          <a:xfrm>
            <a:off x="373900" y="1630851"/>
            <a:ext cx="1816161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Conjugate prior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 Placeholder 4">
                <a:extLst>
                  <a:ext uri="{FF2B5EF4-FFF2-40B4-BE49-F238E27FC236}">
                    <a16:creationId xmlns:a16="http://schemas.microsoft.com/office/drawing/2014/main" id="{C0636332-0DED-E54A-AB12-9AC775C68C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8807" y="1905030"/>
                <a:ext cx="2995156" cy="38158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accent2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>
                    <a:solidFill>
                      <a:schemeClr val="bg1"/>
                    </a:solidFill>
                  </a:rPr>
                  <a:t>Given data X and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params</a:t>
                </a:r>
                <a:r>
                  <a:rPr lang="en-US" sz="14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43" name="Text Placeholder 4">
                <a:extLst>
                  <a:ext uri="{FF2B5EF4-FFF2-40B4-BE49-F238E27FC236}">
                    <a16:creationId xmlns:a16="http://schemas.microsoft.com/office/drawing/2014/main" id="{C0636332-0DED-E54A-AB12-9AC775C68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07" y="1905030"/>
                <a:ext cx="2995156" cy="381584"/>
              </a:xfrm>
              <a:prstGeom prst="rect">
                <a:avLst/>
              </a:prstGeom>
              <a:blipFill>
                <a:blip r:embed="rId5"/>
                <a:stretch>
                  <a:fillRect l="-847"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75C694EB-485F-7E4E-9665-C466E12BE240}"/>
              </a:ext>
            </a:extLst>
          </p:cNvPr>
          <p:cNvSpPr/>
          <p:nvPr/>
        </p:nvSpPr>
        <p:spPr>
          <a:xfrm>
            <a:off x="8539475" y="6316040"/>
            <a:ext cx="848752" cy="493369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latin typeface="Gotham Book" pitchFamily="50" charset="0"/>
              <a:cs typeface="Gotham Book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CC2FA-9958-D64E-A99C-01F816D2E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07" y="4231149"/>
            <a:ext cx="5290959" cy="2302842"/>
          </a:xfrm>
          <a:prstGeom prst="rect">
            <a:avLst/>
          </a:prstGeom>
        </p:spPr>
      </p:pic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A769DE2A-802B-6A4E-8209-30BD511D31F5}"/>
              </a:ext>
            </a:extLst>
          </p:cNvPr>
          <p:cNvSpPr txBox="1">
            <a:spLocks/>
          </p:cNvSpPr>
          <p:nvPr/>
        </p:nvSpPr>
        <p:spPr>
          <a:xfrm>
            <a:off x="422768" y="3823383"/>
            <a:ext cx="4204649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Conjugate updates  (to hyperparameters)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E87F468-6A6E-5D4D-81F5-24A1EBD00B8E}"/>
              </a:ext>
            </a:extLst>
          </p:cNvPr>
          <p:cNvSpPr txBox="1">
            <a:spLocks/>
          </p:cNvSpPr>
          <p:nvPr/>
        </p:nvSpPr>
        <p:spPr>
          <a:xfrm>
            <a:off x="5841819" y="5353639"/>
            <a:ext cx="2332721" cy="447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Interpretation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5B0BA24-5406-5643-AB8D-DD394C6E60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19" y="5821406"/>
            <a:ext cx="6242889" cy="808998"/>
          </a:xfrm>
          <a:prstGeom prst="rect">
            <a:avLst/>
          </a:prstGeom>
        </p:spPr>
      </p:pic>
      <p:sp>
        <p:nvSpPr>
          <p:cNvPr id="45" name="Frame 44">
            <a:extLst>
              <a:ext uri="{FF2B5EF4-FFF2-40B4-BE49-F238E27FC236}">
                <a16:creationId xmlns:a16="http://schemas.microsoft.com/office/drawing/2014/main" id="{C2F44B4F-691D-E54C-90A4-302B2C6A0CFE}"/>
              </a:ext>
            </a:extLst>
          </p:cNvPr>
          <p:cNvSpPr/>
          <p:nvPr/>
        </p:nvSpPr>
        <p:spPr>
          <a:xfrm>
            <a:off x="373900" y="4225261"/>
            <a:ext cx="2331237" cy="1262162"/>
          </a:xfrm>
          <a:prstGeom prst="frame">
            <a:avLst>
              <a:gd name="adj1" fmla="val 5650"/>
            </a:avLst>
          </a:prstGeom>
          <a:solidFill>
            <a:srgbClr val="00F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  <a:latin typeface="Gotham Book" pitchFamily="50" charset="0"/>
              <a:cs typeface="Gotham Book" pitchFamily="50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0FFDFF-8FC3-7544-8AC4-1B3FF8D57597}"/>
              </a:ext>
            </a:extLst>
          </p:cNvPr>
          <p:cNvSpPr/>
          <p:nvPr/>
        </p:nvSpPr>
        <p:spPr>
          <a:xfrm>
            <a:off x="5638800" y="4163844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Easy, cheap updates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Supports online learning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Fits nicely in more complex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Nice hyperparameter interpretation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09257F39-B283-1A4D-8DF1-C0DFF10C3B15}"/>
              </a:ext>
            </a:extLst>
          </p:cNvPr>
          <p:cNvSpPr txBox="1">
            <a:spLocks/>
          </p:cNvSpPr>
          <p:nvPr/>
        </p:nvSpPr>
        <p:spPr>
          <a:xfrm>
            <a:off x="5828970" y="3809153"/>
            <a:ext cx="2332721" cy="447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428613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/>
      <p:bldP spid="39" grpId="0"/>
      <p:bldP spid="42" grpId="0"/>
      <p:bldP spid="45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Keyboard Component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1073751" y="6533990"/>
            <a:ext cx="176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2015 Cylance, Inc.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457200" y="6449390"/>
            <a:ext cx="494145" cy="365125"/>
          </a:xfrm>
          <a:prstGeom prst="rect">
            <a:avLst/>
          </a:prstGeom>
        </p:spPr>
        <p:txBody>
          <a:bodyPr/>
          <a:lstStyle/>
          <a:p>
            <a:fld id="{BBAA4A4B-4B7E-405D-9FF7-F1BD45DBFB35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D80D8D-A23B-4E8F-8178-141C83D2CEB6}"/>
              </a:ext>
            </a:extLst>
          </p:cNvPr>
          <p:cNvSpPr txBox="1"/>
          <p:nvPr/>
        </p:nvSpPr>
        <p:spPr>
          <a:xfrm>
            <a:off x="704272" y="4089843"/>
            <a:ext cx="10605909" cy="212365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b="1" dirty="0">
                <a:solidFill>
                  <a:srgbClr val="4472C4"/>
                </a:solidFill>
                <a:latin typeface="Calibri"/>
                <a:cs typeface="Calibri"/>
              </a:rPr>
              <a:t>Context-dependent means</a:t>
            </a:r>
            <a:r>
              <a:rPr lang="en-US" sz="2200" b="1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200" dirty="0">
                <a:solidFill>
                  <a:srgbClr val="FFFFFF"/>
                </a:solidFill>
                <a:latin typeface="Calibri"/>
                <a:cs typeface="Calibri"/>
              </a:rPr>
              <a:t>  R is slower when followed by E than A or O.</a:t>
            </a:r>
            <a:endParaRPr lang="en-US" sz="2200" dirty="0">
              <a:solidFill>
                <a:srgbClr val="1E1E1E"/>
              </a:solidFill>
              <a:latin typeface="Gotham Book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200" b="1" dirty="0">
                <a:solidFill>
                  <a:srgbClr val="FFC000"/>
                </a:solidFill>
                <a:latin typeface="Calibri"/>
                <a:cs typeface="Calibri"/>
              </a:rPr>
              <a:t>Transitions</a:t>
            </a:r>
            <a:r>
              <a:rPr lang="en-US" sz="2200" b="1" dirty="0">
                <a:solidFill>
                  <a:srgbClr val="FFFFFF"/>
                </a:solidFill>
                <a:latin typeface="Calibri"/>
                <a:cs typeface="Calibri"/>
              </a:rPr>
              <a:t>: </a:t>
            </a:r>
            <a:r>
              <a:rPr lang="en-US" sz="2200" dirty="0">
                <a:solidFill>
                  <a:srgbClr val="FFFFFF"/>
                </a:solidFill>
                <a:latin typeface="Calibri"/>
                <a:cs typeface="Calibri"/>
              </a:rPr>
              <a:t>Usually start E before R is done.  Not true for RA or RO. </a:t>
            </a:r>
          </a:p>
          <a:p>
            <a:pPr marL="285750" indent="-285750">
              <a:buFont typeface="Arial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Calibri"/>
                <a:cs typeface="Calibri"/>
              </a:rPr>
              <a:t>Context-dependent variances</a:t>
            </a:r>
            <a:r>
              <a:rPr lang="en-US" sz="2200" b="1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200" dirty="0">
                <a:solidFill>
                  <a:srgbClr val="FFFFFF"/>
                </a:solidFill>
                <a:latin typeface="Calibri"/>
                <a:cs typeface="Calibri"/>
              </a:rPr>
              <a:t>  R is more variable when followed by E than A or O. </a:t>
            </a:r>
            <a:endParaRPr lang="en-US" sz="2200" dirty="0">
              <a:solidFill>
                <a:srgbClr val="1E1E1E"/>
              </a:solidFill>
              <a:latin typeface="Gotham Book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200" b="1" dirty="0">
                <a:solidFill>
                  <a:srgbClr val="38B244"/>
                </a:solidFill>
                <a:latin typeface="Calibri"/>
                <a:cs typeface="Calibri"/>
              </a:rPr>
              <a:t>Correlations</a:t>
            </a:r>
            <a:r>
              <a:rPr lang="en-US" sz="2200" b="1" dirty="0">
                <a:solidFill>
                  <a:srgbClr val="FFFFFF"/>
                </a:solidFill>
                <a:latin typeface="Calibri"/>
                <a:cs typeface="Calibri"/>
              </a:rPr>
              <a:t>: </a:t>
            </a:r>
            <a:r>
              <a:rPr lang="en-US" sz="2200" dirty="0">
                <a:solidFill>
                  <a:srgbClr val="FFFFFF"/>
                </a:solidFill>
                <a:latin typeface="Calibri"/>
                <a:cs typeface="Calibri"/>
              </a:rPr>
              <a:t>When the transition to E or A (but not O) is slower than usual, the press time of the second character is very likely to be faster than usual.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Calibri"/>
                <a:cs typeface="Calibri"/>
              </a:rPr>
              <a:t>Why are the </a:t>
            </a:r>
            <a:r>
              <a:rPr lang="en-US" sz="2200" dirty="0">
                <a:solidFill>
                  <a:srgbClr val="69CF3B"/>
                </a:solidFill>
                <a:latin typeface="Calibri"/>
              </a:rPr>
              <a:t>green</a:t>
            </a:r>
            <a:r>
              <a:rPr lang="en-US" sz="2200" dirty="0">
                <a:solidFill>
                  <a:srgbClr val="FFFFFF"/>
                </a:solidFill>
                <a:latin typeface="Calibri"/>
              </a:rPr>
              <a:t> values </a:t>
            </a:r>
            <a:r>
              <a:rPr lang="en-US" sz="2200" dirty="0">
                <a:solidFill>
                  <a:srgbClr val="FFFFFF"/>
                </a:solidFill>
                <a:latin typeface="Calibri"/>
                <a:cs typeface="Calibri"/>
              </a:rPr>
              <a:t>different? -&gt; I am a hunt-and-pecker</a:t>
            </a:r>
            <a:endParaRPr lang="en-US" sz="2200" dirty="0">
              <a:solidFill>
                <a:srgbClr val="1E1E1E"/>
              </a:solidFill>
              <a:latin typeface="Gotham Book"/>
              <a:cs typeface="Calibri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35E5B5C-BFAF-4303-A239-C240D00722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272" y="1304570"/>
            <a:ext cx="11277600" cy="3815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Trained user profile:  What information is contained in "probabilistic bigrams"?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E5A2B0D7-8368-46CC-8C4E-30731AB96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198" y="6562725"/>
            <a:ext cx="1850631" cy="227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088BC78-F6F0-0145-A48A-2BB2AC749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648889"/>
                  </p:ext>
                </p:extLst>
              </p:nvPr>
            </p:nvGraphicFramePr>
            <p:xfrm>
              <a:off x="951345" y="1994236"/>
              <a:ext cx="8852218" cy="17875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747">
                      <a:extLst>
                        <a:ext uri="{9D8B030D-6E8A-4147-A177-3AD203B41FA5}">
                          <a16:colId xmlns:a16="http://schemas.microsoft.com/office/drawing/2014/main" val="1888765515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33402136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2054434258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1367458533"/>
                        </a:ext>
                      </a:extLst>
                    </a:gridCol>
                    <a:gridCol w="835651">
                      <a:extLst>
                        <a:ext uri="{9D8B030D-6E8A-4147-A177-3AD203B41FA5}">
                          <a16:colId xmlns:a16="http://schemas.microsoft.com/office/drawing/2014/main" val="93115941"/>
                        </a:ext>
                      </a:extLst>
                    </a:gridCol>
                    <a:gridCol w="773844">
                      <a:extLst>
                        <a:ext uri="{9D8B030D-6E8A-4147-A177-3AD203B41FA5}">
                          <a16:colId xmlns:a16="http://schemas.microsoft.com/office/drawing/2014/main" val="232724516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3489728528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3941713450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453865907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1236609261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20371601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/>
                                </m:sSubSup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/>
                                </m:sSubSup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  <m:sup/>
                                </m:sSubSup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9477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FF"/>
                              </a:highlight>
                            </a:rPr>
                            <a:t>0.106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-0.032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0000"/>
                              </a:highlight>
                            </a:rPr>
                            <a:t>0.071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-0.095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00"/>
                              </a:highlight>
                            </a:rPr>
                            <a:t>-0.757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9153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FF"/>
                              </a:highlight>
                            </a:rPr>
                            <a:t>0.067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0.077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0000"/>
                              </a:highlight>
                            </a:rPr>
                            <a:t>0.026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-0.108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00"/>
                              </a:highlight>
                            </a:rPr>
                            <a:t>-0.727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5505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FF"/>
                              </a:highlight>
                            </a:rPr>
                            <a:t>0.078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0.067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0000"/>
                              </a:highlight>
                            </a:rPr>
                            <a:t>0.050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-0.042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-0.060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00"/>
                              </a:highlight>
                            </a:rPr>
                            <a:t>-0.074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138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088BC78-F6F0-0145-A48A-2BB2AC749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648889"/>
                  </p:ext>
                </p:extLst>
              </p:nvPr>
            </p:nvGraphicFramePr>
            <p:xfrm>
              <a:off x="951345" y="1994236"/>
              <a:ext cx="8852218" cy="17875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747">
                      <a:extLst>
                        <a:ext uri="{9D8B030D-6E8A-4147-A177-3AD203B41FA5}">
                          <a16:colId xmlns:a16="http://schemas.microsoft.com/office/drawing/2014/main" val="1888765515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33402136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2054434258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1367458533"/>
                        </a:ext>
                      </a:extLst>
                    </a:gridCol>
                    <a:gridCol w="835651">
                      <a:extLst>
                        <a:ext uri="{9D8B030D-6E8A-4147-A177-3AD203B41FA5}">
                          <a16:colId xmlns:a16="http://schemas.microsoft.com/office/drawing/2014/main" val="93115941"/>
                        </a:ext>
                      </a:extLst>
                    </a:gridCol>
                    <a:gridCol w="773844">
                      <a:extLst>
                        <a:ext uri="{9D8B030D-6E8A-4147-A177-3AD203B41FA5}">
                          <a16:colId xmlns:a16="http://schemas.microsoft.com/office/drawing/2014/main" val="232724516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3489728528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3941713450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453865907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1236609261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2037160104"/>
                        </a:ext>
                      </a:extLst>
                    </a:gridCol>
                  </a:tblGrid>
                  <a:tr h="67500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587" t="-3774" r="-809524" b="-179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6875" t="-3774" r="-696875" b="-179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84848" t="-3774" r="-575758" b="-179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24590" t="-3774" r="-522951" b="-179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4762" t="-3774" r="-406349" b="-179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93750" t="-3774" r="-300000" b="-179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06349" t="-3774" r="-204762" b="-179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92188" t="-3774" r="-101563" b="-179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7937" t="-3774" r="-3175" b="-1792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9477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FF"/>
                              </a:highlight>
                            </a:rPr>
                            <a:t>0.106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-0.032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0000"/>
                              </a:highlight>
                            </a:rPr>
                            <a:t>0.071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-0.095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00"/>
                              </a:highlight>
                            </a:rPr>
                            <a:t>-0.757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9153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FF"/>
                              </a:highlight>
                            </a:rPr>
                            <a:t>0.067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0.077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0000"/>
                              </a:highlight>
                            </a:rPr>
                            <a:t>0.026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-0.108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00"/>
                              </a:highlight>
                            </a:rPr>
                            <a:t>-0.727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5505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FF"/>
                              </a:highlight>
                            </a:rPr>
                            <a:t>0.078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0.067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0000"/>
                              </a:highlight>
                            </a:rPr>
                            <a:t>0.050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-0.042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-0.060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00"/>
                              </a:highlight>
                            </a:rPr>
                            <a:t>-0.074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138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B466298-E617-4E40-8FD3-7C76D53F61D6}"/>
              </a:ext>
            </a:extLst>
          </p:cNvPr>
          <p:cNvSpPr txBox="1">
            <a:spLocks/>
          </p:cNvSpPr>
          <p:nvPr/>
        </p:nvSpPr>
        <p:spPr>
          <a:xfrm>
            <a:off x="10231767" y="2038928"/>
            <a:ext cx="1750105" cy="15518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Key:</a:t>
            </a:r>
          </a:p>
          <a:p>
            <a:r>
              <a:rPr lang="en-US" sz="1800" dirty="0"/>
              <a:t>1</a:t>
            </a:r>
            <a:r>
              <a:rPr lang="en-US" dirty="0"/>
              <a:t>: 1</a:t>
            </a:r>
            <a:r>
              <a:rPr lang="en-US" baseline="30000" dirty="0"/>
              <a:t>st</a:t>
            </a:r>
            <a:r>
              <a:rPr lang="en-US" dirty="0"/>
              <a:t> char</a:t>
            </a:r>
          </a:p>
          <a:p>
            <a:r>
              <a:rPr lang="en-US" sz="1800" dirty="0"/>
              <a:t>2</a:t>
            </a:r>
            <a:r>
              <a:rPr lang="en-US" dirty="0"/>
              <a:t>: 2</a:t>
            </a:r>
            <a:r>
              <a:rPr lang="en-US" baseline="30000" dirty="0"/>
              <a:t>nd</a:t>
            </a:r>
            <a:r>
              <a:rPr lang="en-US" dirty="0"/>
              <a:t> char</a:t>
            </a:r>
          </a:p>
          <a:p>
            <a:r>
              <a:rPr lang="en-US" sz="1800" dirty="0"/>
              <a:t>t</a:t>
            </a:r>
            <a:r>
              <a:rPr lang="en-US" dirty="0"/>
              <a:t>: transition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0369ADEF-BEEF-B748-9DE1-32D833004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653" y="6417727"/>
            <a:ext cx="3031321" cy="3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9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>
            <a:extLst>
              <a:ext uri="{FF2B5EF4-FFF2-40B4-BE49-F238E27FC236}">
                <a16:creationId xmlns:a16="http://schemas.microsoft.com/office/drawing/2014/main" id="{23DD7B7F-391C-B547-9DF2-9E0863BD4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653" y="6417727"/>
            <a:ext cx="3031321" cy="372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Keyboard Component: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1073751" y="6533990"/>
            <a:ext cx="176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2015 Cylance, Inc.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457200" y="6449390"/>
            <a:ext cx="494145" cy="365125"/>
          </a:xfrm>
          <a:prstGeom prst="rect">
            <a:avLst/>
          </a:prstGeom>
        </p:spPr>
        <p:txBody>
          <a:bodyPr/>
          <a:lstStyle/>
          <a:p>
            <a:fld id="{BBAA4A4B-4B7E-405D-9FF7-F1BD45DBFB35}" type="slidenum">
              <a:rPr lang="en-US" smtClean="0"/>
              <a:t>9</a:t>
            </a:fld>
            <a:endParaRPr lang="en-US"/>
          </a:p>
        </p:txBody>
      </p:sp>
      <p:pic>
        <p:nvPicPr>
          <p:cNvPr id="17" name="Picture 12" descr="A picture containing electronics&#10;&#10;Description generated with very high confidence">
            <a:extLst>
              <a:ext uri="{FF2B5EF4-FFF2-40B4-BE49-F238E27FC236}">
                <a16:creationId xmlns:a16="http://schemas.microsoft.com/office/drawing/2014/main" id="{7E6E6291-3894-4713-BA56-1DFC23A6A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132" y="4299856"/>
            <a:ext cx="1851053" cy="1635952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CD516D8-226D-4F87-AD23-A0535E68140F}"/>
              </a:ext>
            </a:extLst>
          </p:cNvPr>
          <p:cNvSpPr txBox="1">
            <a:spLocks/>
          </p:cNvSpPr>
          <p:nvPr/>
        </p:nvSpPr>
        <p:spPr>
          <a:xfrm>
            <a:off x="457200" y="791388"/>
            <a:ext cx="11277600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Scoring new bigrams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77FC0DB-16B0-493B-9B9C-8B7DF4653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63" y="6559584"/>
            <a:ext cx="1876519" cy="23015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CF478E0-4163-2B4E-A81A-AAF5E635996E}"/>
              </a:ext>
            </a:extLst>
          </p:cNvPr>
          <p:cNvGrpSpPr/>
          <p:nvPr/>
        </p:nvGrpSpPr>
        <p:grpSpPr>
          <a:xfrm>
            <a:off x="336200" y="2022216"/>
            <a:ext cx="10601818" cy="1576439"/>
            <a:chOff x="969996" y="1136591"/>
            <a:chExt cx="10601818" cy="15764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0E8584-12CF-3F4D-87AA-786F5743DBC0}"/>
                </a:ext>
              </a:extLst>
            </p:cNvPr>
            <p:cNvSpPr txBox="1"/>
            <p:nvPr/>
          </p:nvSpPr>
          <p:spPr>
            <a:xfrm>
              <a:off x="969996" y="1136591"/>
              <a:ext cx="3753643" cy="1200329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Posterior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Predictive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template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7E524E7-B422-2240-BB6A-C789CBACC7CF}"/>
                </a:ext>
              </a:extLst>
            </p:cNvPr>
            <p:cNvGrpSpPr/>
            <p:nvPr/>
          </p:nvGrpSpPr>
          <p:grpSpPr>
            <a:xfrm>
              <a:off x="4051280" y="1287475"/>
              <a:ext cx="7520534" cy="1425555"/>
              <a:chOff x="1504462" y="1331906"/>
              <a:chExt cx="7520534" cy="142555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527C552-49FD-354E-902E-1E5CF8C67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4462" y="1331906"/>
                <a:ext cx="7520534" cy="1425555"/>
              </a:xfrm>
              <a:prstGeom prst="rect">
                <a:avLst/>
              </a:prstGeom>
            </p:spPr>
          </p:pic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6E891C1F-4FBB-3A4F-A3EE-22FA6E3BDF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8024" y="1951357"/>
                <a:ext cx="2050221" cy="64922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accent2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5"/>
                    </a:solidFill>
                  </a:rPr>
                  <a:t>_______</a:t>
                </a:r>
              </a:p>
              <a:p>
                <a:r>
                  <a:rPr lang="en-US" dirty="0">
                    <a:solidFill>
                      <a:schemeClr val="accent5"/>
                    </a:solidFill>
                  </a:rPr>
                  <a:t>Posterior</a:t>
                </a:r>
              </a:p>
            </p:txBody>
          </p:sp>
          <p:sp>
            <p:nvSpPr>
              <p:cNvPr id="18" name="Text Placeholder 4">
                <a:extLst>
                  <a:ext uri="{FF2B5EF4-FFF2-40B4-BE49-F238E27FC236}">
                    <a16:creationId xmlns:a16="http://schemas.microsoft.com/office/drawing/2014/main" id="{A39126F8-3B5B-034A-959A-9AE2C4DD6D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16328" y="2015159"/>
                <a:ext cx="2141696" cy="55923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accent2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5"/>
                    </a:solidFill>
                  </a:rPr>
                  <a:t>____________</a:t>
                </a:r>
              </a:p>
              <a:p>
                <a:r>
                  <a:rPr lang="en-US" dirty="0">
                    <a:solidFill>
                      <a:schemeClr val="accent5"/>
                    </a:solidFill>
                  </a:rPr>
                  <a:t>     Likelihood</a:t>
                </a:r>
              </a:p>
            </p:txBody>
          </p:sp>
        </p:grp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2883EB2-C9DD-E242-B48D-DB21CE86B1BA}"/>
              </a:ext>
            </a:extLst>
          </p:cNvPr>
          <p:cNvSpPr txBox="1">
            <a:spLocks/>
          </p:cNvSpPr>
          <p:nvPr/>
        </p:nvSpPr>
        <p:spPr>
          <a:xfrm>
            <a:off x="3856478" y="2792551"/>
            <a:ext cx="1629921" cy="611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/>
                </a:solidFill>
              </a:rPr>
              <a:t>_______</a:t>
            </a:r>
          </a:p>
          <a:p>
            <a:r>
              <a:rPr lang="en-US" dirty="0">
                <a:solidFill>
                  <a:schemeClr val="accent5"/>
                </a:solidFill>
              </a:rPr>
              <a:t>Post. Pred</a:t>
            </a:r>
            <a:r>
              <a:rPr lang="en-US" sz="1800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74FED7-4AAF-814A-9A88-F85F034C4F6F}"/>
              </a:ext>
            </a:extLst>
          </p:cNvPr>
          <p:cNvSpPr txBox="1"/>
          <p:nvPr/>
        </p:nvSpPr>
        <p:spPr>
          <a:xfrm>
            <a:off x="1274763" y="5032917"/>
            <a:ext cx="1034587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C8BD34-B975-7340-A8DA-8AF10A62F046}"/>
              </a:ext>
            </a:extLst>
          </p:cNvPr>
          <p:cNvSpPr txBox="1"/>
          <p:nvPr/>
        </p:nvSpPr>
        <p:spPr>
          <a:xfrm>
            <a:off x="1944884" y="4194503"/>
            <a:ext cx="1959162" cy="184665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Here we get a non-central multivariate T distribution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EC6FCE-0181-5F4F-A4EF-5A4B86E14D28}"/>
              </a:ext>
            </a:extLst>
          </p:cNvPr>
          <p:cNvSpPr/>
          <p:nvPr/>
        </p:nvSpPr>
        <p:spPr>
          <a:xfrm>
            <a:off x="314190" y="1284403"/>
            <a:ext cx="11304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Bayesian model averaging: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Our predictions use the mean likelihood across infinitely many models, each weighted by our posterior belief in them.</a:t>
            </a:r>
          </a:p>
        </p:txBody>
      </p:sp>
    </p:spTree>
    <p:extLst>
      <p:ext uri="{BB962C8B-B14F-4D97-AF65-F5344CB8AC3E}">
        <p14:creationId xmlns:p14="http://schemas.microsoft.com/office/powerpoint/2010/main" val="269359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ylance Master Light Footer">
  <a:themeElements>
    <a:clrScheme name="Cylance Colors">
      <a:dk1>
        <a:srgbClr val="1E1E1E"/>
      </a:dk1>
      <a:lt1>
        <a:sysClr val="window" lastClr="FFFFFF"/>
      </a:lt1>
      <a:dk2>
        <a:srgbClr val="1F3250"/>
      </a:dk2>
      <a:lt2>
        <a:srgbClr val="E7E6E6"/>
      </a:lt2>
      <a:accent1>
        <a:srgbClr val="69CF3B"/>
      </a:accent1>
      <a:accent2>
        <a:srgbClr val="38B244"/>
      </a:accent2>
      <a:accent3>
        <a:srgbClr val="3D3250"/>
      </a:accent3>
      <a:accent4>
        <a:srgbClr val="195384"/>
      </a:accent4>
      <a:accent5>
        <a:srgbClr val="4472C4"/>
      </a:accent5>
      <a:accent6>
        <a:srgbClr val="1E1E1E"/>
      </a:accent6>
      <a:hlink>
        <a:srgbClr val="0563C1"/>
      </a:hlink>
      <a:folHlink>
        <a:srgbClr val="954F72"/>
      </a:folHlink>
    </a:clrScheme>
    <a:fontScheme name="Cylance Fonts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3250"/>
        </a:solidFill>
        <a:ln>
          <a:noFill/>
        </a:ln>
      </a:spPr>
      <a:bodyPr rtlCol="0" anchor="t"/>
      <a:lstStyle>
        <a:defPPr>
          <a:defRPr sz="1600" dirty="0" smtClean="0">
            <a:latin typeface="Gotham Book" pitchFamily="50" charset="0"/>
            <a:cs typeface="Gotham Book" pitchFamily="50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03A5437-3D22-A741-BB75-68C453333417}" vid="{3E520D0B-CDA1-3A44-BB87-331CA7505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80E7472309094D8C3CAC395D5A38BF" ma:contentTypeVersion="6" ma:contentTypeDescription="Create a new document." ma:contentTypeScope="" ma:versionID="24d65ee0670003638a741048b0b746c4">
  <xsd:schema xmlns:xsd="http://www.w3.org/2001/XMLSchema" xmlns:xs="http://www.w3.org/2001/XMLSchema" xmlns:p="http://schemas.microsoft.com/office/2006/metadata/properties" xmlns:ns1="http://schemas.microsoft.com/sharepoint/v3" xmlns:ns2="eaf4b860-0d0c-422f-93ea-f143af94ea2e" xmlns:ns3="a61e10bb-4fc0-4c64-8cf5-11c4642decec" targetNamespace="http://schemas.microsoft.com/office/2006/metadata/properties" ma:root="true" ma:fieldsID="5f808a26939b3bdcbde2e6d4e33de014" ns1:_="" ns2:_="" ns3:_="">
    <xsd:import namespace="http://schemas.microsoft.com/sharepoint/v3"/>
    <xsd:import namespace="eaf4b860-0d0c-422f-93ea-f143af94ea2e"/>
    <xsd:import namespace="a61e10bb-4fc0-4c64-8cf5-11c4642decec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3:MediaServiceMetadata" minOccurs="0"/>
                <xsd:element ref="ns3:MediaServiceFastMetadata" minOccurs="0"/>
                <xsd:element ref="ns2:SharedWithDetail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Publishing Schedule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Publishing Schedule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f4b860-0d0c-422f-93ea-f143af94ea2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e10bb-4fc0-4c64-8cf5-11c4642dec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SharedWithUsers xmlns="eaf4b860-0d0c-422f-93ea-f143af94ea2e">
      <UserInfo>
        <DisplayName>Ashraf Elnashar</DisplayName>
        <AccountId>220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26AFED0-C3D4-4322-80EC-7D97136E1F69}">
  <ds:schemaRefs>
    <ds:schemaRef ds:uri="a61e10bb-4fc0-4c64-8cf5-11c4642decec"/>
    <ds:schemaRef ds:uri="eaf4b860-0d0c-422f-93ea-f143af94ea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194ADC6-A5B4-4491-83D4-21CA538A21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085C59F-B571-4BE0-9EBF-8AE1F2A7F900}">
  <ds:schemaRefs>
    <ds:schemaRef ds:uri="eaf4b860-0d0c-422f-93ea-f143af94ea2e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29559</TotalTime>
  <Words>1413</Words>
  <Application>Microsoft Macintosh PowerPoint</Application>
  <PresentationFormat>Widescreen</PresentationFormat>
  <Paragraphs>276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Gotham Book</vt:lpstr>
      <vt:lpstr>Cylance Master Light Footer</vt:lpstr>
      <vt:lpstr>Bayesian Multivariate Gaussians for Biometric Profiling</vt:lpstr>
      <vt:lpstr>Keyboard Component </vt:lpstr>
      <vt:lpstr>Keyboard Component </vt:lpstr>
      <vt:lpstr>Normal Inverse Wishart (NIW) Distribution </vt:lpstr>
      <vt:lpstr>Normal Inverse Wishart (NIW) Distribution </vt:lpstr>
      <vt:lpstr>Normal Inverse Wishart (NIW) </vt:lpstr>
      <vt:lpstr>Normal Inverse Wishart (NIW) </vt:lpstr>
      <vt:lpstr>Keyboard Component </vt:lpstr>
      <vt:lpstr>Keyboard Component:</vt:lpstr>
      <vt:lpstr>Keyboard Component:</vt:lpstr>
      <vt:lpstr>Keyboard Component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Identity Data Science</dc:title>
  <cp:lastModifiedBy>Wojnowicz, Michael</cp:lastModifiedBy>
  <cp:revision>305</cp:revision>
  <cp:lastPrinted>2018-05-17T18:33:09Z</cp:lastPrinted>
  <dcterms:modified xsi:type="dcterms:W3CDTF">2021-06-09T16:24:00Z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0x010100AE80E7472309094D8C3CAC395D5A38BF</vt:lpwstr>
  </property>
</Properties>
</file>